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0"/>
  </p:notesMasterIdLst>
  <p:sldIdLst>
    <p:sldId id="635" r:id="rId2"/>
    <p:sldId id="355" r:id="rId3"/>
    <p:sldId id="356" r:id="rId4"/>
    <p:sldId id="357" r:id="rId5"/>
    <p:sldId id="358" r:id="rId6"/>
    <p:sldId id="359" r:id="rId7"/>
    <p:sldId id="360" r:id="rId8"/>
    <p:sldId id="361" r:id="rId9"/>
    <p:sldId id="362" r:id="rId10"/>
    <p:sldId id="363" r:id="rId11"/>
    <p:sldId id="364" r:id="rId12"/>
    <p:sldId id="365" r:id="rId13"/>
    <p:sldId id="366"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397" r:id="rId45"/>
    <p:sldId id="398" r:id="rId46"/>
    <p:sldId id="399" r:id="rId47"/>
    <p:sldId id="400" r:id="rId48"/>
    <p:sldId id="401" r:id="rId49"/>
    <p:sldId id="402" r:id="rId50"/>
    <p:sldId id="403" r:id="rId51"/>
    <p:sldId id="404" r:id="rId52"/>
    <p:sldId id="405" r:id="rId53"/>
    <p:sldId id="406" r:id="rId54"/>
    <p:sldId id="407" r:id="rId55"/>
    <p:sldId id="408"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12/26/2019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smetrics.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paceknow.com/" TargetMode="External"/><Relationship Id="rId2" Type="http://schemas.openxmlformats.org/officeDocument/2006/relationships/hyperlink" Target="https://indices.kensho.com/"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ft.com/content/64bcb136-412b-11e8-803a-295c97e6fd0b"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ebb-site.com/articles/enigma.as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hyperlink" Target="https://www.quantopian.com/hom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numer.ai/learn"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alternativedata.org/data-providers/"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0B7EZ3G7XBcRJbFlITkRzVEY2dVE/view?usp=sharing" TargetMode="External"/><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 Id="rId4" Type="http://schemas.openxmlformats.org/officeDocument/2006/relationships/image" Target="../media/image31.tmp"/></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vPcJEFFWN_k&amp;t=18s" TargetMode="External"/><Relationship Id="rId2" Type="http://schemas.openxmlformats.org/officeDocument/2006/relationships/hyperlink" Target="https://www.youtube.com/watch?v=TcUlzuQ27iQ"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blog.patternbuilders.com/2011/03/02/tales-of-beers-and-diapers/" TargetMode="Externa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hyperlink" Target="https://colab.research.google.com/github/kenwkliu/ideas/blob/master/colab/MarketBasket.ipynb"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ww.statista.com/statistics/558226/number-of-facebook-users-in-hong-kon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colab.research.google.com/github/kenwkliu/ideas/blob/master/colab/WebScrape.ipynb"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colab.research.google.com/github/kenwkliu/ideas/blob/master/colab/segmentChinese.ipynb"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colab.research.google.com/github/kenwkliu/ideas/blob/master/colab/PreprocessText.ipynb"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Google_Traffic"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Search_engine_optimization"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en.wikipedia.org/wiki/Web_crawl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hyperlink" Target="http://projector.tensorflow.org/"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trends.google.com.hk/trends/?geo=HK" TargetMode="External"/><Relationship Id="rId2" Type="http://schemas.openxmlformats.org/officeDocument/2006/relationships/hyperlink" Target="https://www.usatoday.com/story/tech/2018/04/08/apple-co-founder-steve-wozniak-says-hes-leaving-facebook/497392002/"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ata.gov.hk/e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standard.co.uk/news/woman-wrongly-accused-boyfriend-of-having-affair-after-tesco-added-condoms-to-their-online-shopping-6894157.html" TargetMode="External"/><Relationship Id="rId2" Type="http://schemas.openxmlformats.org/officeDocument/2006/relationships/hyperlink" Target="https://www.forbes.com/sites/kashmirhill/2012/02/16/how-target-figured-out-a-teen-girl-was-pregnant-before-her-father-did/#108baaea6668" TargetMode="Externa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Big &amp; Alternative Data</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2958080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Satellite image: Parking Lots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rPr>
              <a:t>Satellite </a:t>
            </a:r>
            <a:r>
              <a:rPr lang="en-US" sz="1800" b="1" dirty="0">
                <a:solidFill>
                  <a:srgbClr val="0070C0"/>
                </a:solidFill>
              </a:rPr>
              <a:t>Imagery of Parking Lots and Trading Retail </a:t>
            </a:r>
            <a:r>
              <a:rPr lang="en-US" sz="1800" b="1" dirty="0" smtClean="0">
                <a:solidFill>
                  <a:srgbClr val="0070C0"/>
                </a:solidFill>
              </a:rPr>
              <a:t>Stocks </a:t>
            </a:r>
            <a:r>
              <a:rPr lang="en-US" sz="1800" dirty="0" smtClean="0"/>
              <a:t>from </a:t>
            </a:r>
            <a:r>
              <a:rPr lang="en-US" sz="1800" i="1" dirty="0" smtClean="0">
                <a:hlinkClick r:id="rId2"/>
              </a:rPr>
              <a:t>RS Metrics</a:t>
            </a:r>
            <a:r>
              <a:rPr lang="en-US" sz="1800" dirty="0" smtClean="0"/>
              <a:t> - </a:t>
            </a:r>
            <a:r>
              <a:rPr lang="en-US" sz="1800" dirty="0"/>
              <a:t>uses ~10 high-resolution satellites, </a:t>
            </a:r>
            <a:r>
              <a:rPr lang="en-US" sz="1800" dirty="0" smtClean="0"/>
              <a:t>orbiting the </a:t>
            </a:r>
            <a:r>
              <a:rPr lang="en-US" sz="1800" dirty="0"/>
              <a:t>Earth and </a:t>
            </a:r>
            <a:r>
              <a:rPr lang="en-US" sz="1800" dirty="0" smtClean="0"/>
              <a:t>imaging between the store opening hours. </a:t>
            </a:r>
            <a:r>
              <a:rPr lang="en-US" sz="1800" dirty="0"/>
              <a:t>Such data can be used to estimate retail traffic (e.g. at some ~50 </a:t>
            </a:r>
            <a:r>
              <a:rPr lang="en-US" sz="1800" dirty="0" smtClean="0"/>
              <a:t>retail chains)</a:t>
            </a:r>
            <a:endParaRPr lang="en-US" sz="1600" dirty="0"/>
          </a:p>
          <a:p>
            <a:pPr marL="0" indent="0"/>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08" y="2924944"/>
            <a:ext cx="73152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8195" y="5517232"/>
            <a:ext cx="7488832" cy="1200329"/>
          </a:xfrm>
          <a:prstGeom prst="rect">
            <a:avLst/>
          </a:prstGeom>
          <a:noFill/>
        </p:spPr>
        <p:txBody>
          <a:bodyPr wrap="square" rtlCol="0">
            <a:spAutoFit/>
          </a:bodyPr>
          <a:lstStyle/>
          <a:p>
            <a:pPr marL="0" lvl="2"/>
            <a:r>
              <a:rPr lang="en-US" sz="1600" b="1" dirty="0" smtClean="0">
                <a:solidFill>
                  <a:srgbClr val="00B050"/>
                </a:solidFill>
              </a:rPr>
              <a:t>Other Ideas: </a:t>
            </a:r>
          </a:p>
          <a:p>
            <a:pPr marL="285750" lvl="2" indent="-285750">
              <a:buFont typeface="Arial" panose="020B0604020202020204" pitchFamily="34" charset="0"/>
              <a:buChar char="•"/>
            </a:pPr>
            <a:r>
              <a:rPr lang="en-US" sz="1600" dirty="0" smtClean="0"/>
              <a:t>Road </a:t>
            </a:r>
            <a:r>
              <a:rPr lang="en-US" sz="1600" dirty="0"/>
              <a:t>cameras (video) to gauge car brands </a:t>
            </a:r>
            <a:r>
              <a:rPr lang="en-US" sz="1600" dirty="0" smtClean="0"/>
              <a:t>popularity</a:t>
            </a:r>
          </a:p>
          <a:p>
            <a:pPr marL="285750" lvl="2" indent="-285750">
              <a:buFont typeface="Arial" panose="020B0604020202020204" pitchFamily="34" charset="0"/>
              <a:buChar char="•"/>
            </a:pPr>
            <a:r>
              <a:rPr lang="en-US" sz="1600" dirty="0" smtClean="0"/>
              <a:t>In class students </a:t>
            </a:r>
            <a:r>
              <a:rPr lang="en-US" sz="1600" dirty="0"/>
              <a:t>facial </a:t>
            </a:r>
            <a:r>
              <a:rPr lang="en-US" sz="1600" dirty="0" smtClean="0"/>
              <a:t>expressions to predict the class effectiveness</a:t>
            </a:r>
            <a:endParaRPr lang="en-US" sz="1600" dirty="0"/>
          </a:p>
          <a:p>
            <a:endParaRPr lang="en-US" dirty="0"/>
          </a:p>
        </p:txBody>
      </p:sp>
    </p:spTree>
    <p:extLst>
      <p:ext uri="{BB962C8B-B14F-4D97-AF65-F5344CB8AC3E}">
        <p14:creationId xmlns:p14="http://schemas.microsoft.com/office/powerpoint/2010/main" val="23846138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t>
            </a:r>
            <a:r>
              <a:rPr lang="en-US" dirty="0"/>
              <a:t>Machine Readable News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09728" indent="0">
              <a:buNone/>
            </a:pPr>
            <a:r>
              <a:rPr lang="en-US" sz="2400" b="1" u="sng" dirty="0" smtClean="0"/>
              <a:t>Thomson Reuters</a:t>
            </a:r>
            <a:endParaRPr lang="en-US" sz="2400" b="1" u="sng" dirty="0"/>
          </a:p>
          <a:p>
            <a:pPr>
              <a:buFont typeface="Arial" panose="020B0604020202020204" pitchFamily="34" charset="0"/>
              <a:buChar char="•"/>
            </a:pPr>
            <a:r>
              <a:rPr lang="en-US" sz="1800" dirty="0"/>
              <a:t>As markets become ever more automated, the window to profit from market events is small and shrinking. And with </a:t>
            </a:r>
            <a:r>
              <a:rPr lang="en-US" sz="1800" b="1" dirty="0">
                <a:solidFill>
                  <a:srgbClr val="0070C0"/>
                </a:solidFill>
              </a:rPr>
              <a:t>news driving market volatility</a:t>
            </a:r>
            <a:r>
              <a:rPr lang="en-US" sz="1800" dirty="0"/>
              <a:t>, getting news quickly to avoid losses is critical.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a:t>However news and events aren’t easy for machines to consume. The content is unstructured making it difficult to take action before the market moves and virtually impossible to extract a key number such as EPS at machine speed. For strategy research or regulatory analysis looking for correlations between news and market moves, finding historical structured news and linking it to price histories is burdensome. </a:t>
            </a:r>
          </a:p>
        </p:txBody>
      </p:sp>
    </p:spTree>
    <p:extLst>
      <p:ext uri="{BB962C8B-B14F-4D97-AF65-F5344CB8AC3E}">
        <p14:creationId xmlns:p14="http://schemas.microsoft.com/office/powerpoint/2010/main" val="2227589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News Filter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2451"/>
            <a:ext cx="8360754" cy="2807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994622"/>
            <a:ext cx="3855346" cy="208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65" y="3615590"/>
            <a:ext cx="2235733" cy="203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754742"/>
            <a:ext cx="4951035" cy="338554"/>
          </a:xfrm>
          <a:prstGeom prst="rect">
            <a:avLst/>
          </a:prstGeom>
          <a:noFill/>
        </p:spPr>
        <p:txBody>
          <a:bodyPr wrap="none" rtlCol="0">
            <a:spAutoFit/>
          </a:bodyPr>
          <a:lstStyle/>
          <a:p>
            <a:r>
              <a:rPr lang="en-US" sz="1600" dirty="0"/>
              <a:t>Source: J.P. Morgan Asset Management, Bloomberg</a:t>
            </a:r>
          </a:p>
        </p:txBody>
      </p:sp>
    </p:spTree>
    <p:extLst>
      <p:ext uri="{BB962C8B-B14F-4D97-AF65-F5344CB8AC3E}">
        <p14:creationId xmlns:p14="http://schemas.microsoft.com/office/powerpoint/2010/main" val="122971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33123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Robo</a:t>
            </a:r>
            <a:r>
              <a:rPr lang="en-US" sz="2000" b="1" dirty="0" smtClean="0"/>
              <a:t>-Advisor (AI ETF</a:t>
            </a:r>
            <a:r>
              <a:rPr lang="en-US" sz="2000" dirty="0" smtClean="0"/>
              <a:t>) and leverage </a:t>
            </a:r>
            <a:r>
              <a:rPr lang="en-US" sz="2000" b="1" dirty="0" smtClean="0">
                <a:solidFill>
                  <a:srgbClr val="00B0F0"/>
                </a:solidFill>
              </a:rPr>
              <a:t>big &amp; alternative</a:t>
            </a:r>
            <a:r>
              <a:rPr lang="en-US" sz="2000" dirty="0" smtClean="0"/>
              <a:t> data source</a:t>
            </a:r>
          </a:p>
          <a:p>
            <a:pPr>
              <a:buFont typeface="Arial" panose="020B0604020202020204" pitchFamily="34" charset="0"/>
              <a:buChar char="•"/>
            </a:pPr>
            <a:endParaRPr lang="en-US" sz="2000" dirty="0" smtClean="0"/>
          </a:p>
          <a:p>
            <a:pPr lvl="1">
              <a:buFont typeface="Arial" panose="020B0604020202020204" pitchFamily="34" charset="0"/>
              <a:buChar char="•"/>
            </a:pPr>
            <a:r>
              <a:rPr lang="en-US" sz="1800" b="1" dirty="0" smtClean="0"/>
              <a:t>Text: </a:t>
            </a:r>
            <a:r>
              <a:rPr lang="en-US" sz="1800" dirty="0" smtClean="0"/>
              <a:t>Social Media, News </a:t>
            </a:r>
          </a:p>
          <a:p>
            <a:pPr lvl="1">
              <a:buFont typeface="Arial" panose="020B0604020202020204" pitchFamily="34" charset="0"/>
              <a:buChar char="•"/>
            </a:pPr>
            <a:endParaRPr lang="en-US" sz="1800" b="1" dirty="0" smtClean="0"/>
          </a:p>
          <a:p>
            <a:pPr lvl="1">
              <a:buFont typeface="Arial" panose="020B0604020202020204" pitchFamily="34" charset="0"/>
              <a:buChar char="•"/>
            </a:pPr>
            <a:r>
              <a:rPr lang="en-US" sz="1800" b="1" dirty="0" smtClean="0"/>
              <a:t>Images</a:t>
            </a:r>
            <a:r>
              <a:rPr lang="en-US" sz="1800" dirty="0"/>
              <a:t>: satellite image on oil </a:t>
            </a:r>
            <a:r>
              <a:rPr lang="en-US" sz="1800" dirty="0" smtClean="0"/>
              <a:t>fields</a:t>
            </a:r>
          </a:p>
          <a:p>
            <a:pPr>
              <a:buFont typeface="Arial" panose="020B0604020202020204" pitchFamily="34" charset="0"/>
              <a:buChar char="•"/>
            </a:pPr>
            <a:endParaRPr lang="en-US" sz="2000" dirty="0"/>
          </a:p>
          <a:p>
            <a:pPr lvl="1">
              <a:buFont typeface="Arial" panose="020B0604020202020204" pitchFamily="34" charset="0"/>
              <a:buChar char="•"/>
            </a:pPr>
            <a:r>
              <a:rPr lang="en-US" sz="1800" b="1" dirty="0" smtClean="0"/>
              <a:t>Videos</a:t>
            </a:r>
            <a:r>
              <a:rPr lang="en-US" sz="1800" dirty="0" smtClean="0"/>
              <a:t>: </a:t>
            </a:r>
            <a:r>
              <a:rPr lang="en-US" sz="1800" dirty="0"/>
              <a:t>road cameras of cars</a:t>
            </a:r>
          </a:p>
          <a:p>
            <a:endParaRPr lang="en-US" sz="2000" dirty="0"/>
          </a:p>
        </p:txBody>
      </p:sp>
      <p:pic>
        <p:nvPicPr>
          <p:cNvPr id="2" name="Picture 1" descr="Top 15 Artificial Intelligence ETFs - Google Chrome"/>
          <p:cNvPicPr>
            <a:picLocks noChangeAspect="1"/>
          </p:cNvPicPr>
          <p:nvPr/>
        </p:nvPicPr>
        <p:blipFill rotWithShape="1">
          <a:blip r:embed="rId2">
            <a:extLst>
              <a:ext uri="{28A0092B-C50C-407E-A947-70E740481C1C}">
                <a14:useLocalDpi xmlns:a14="http://schemas.microsoft.com/office/drawing/2010/main" val="0"/>
              </a:ext>
            </a:extLst>
          </a:blip>
          <a:srcRect l="12059" t="21685" r="38334"/>
          <a:stretch/>
        </p:blipFill>
        <p:spPr>
          <a:xfrm>
            <a:off x="3707904" y="1559735"/>
            <a:ext cx="5112568" cy="4569171"/>
          </a:xfrm>
          <a:prstGeom prst="rect">
            <a:avLst/>
          </a:prstGeom>
        </p:spPr>
      </p:pic>
    </p:spTree>
    <p:extLst>
      <p:ext uri="{BB962C8B-B14F-4D97-AF65-F5344CB8AC3E}">
        <p14:creationId xmlns:p14="http://schemas.microsoft.com/office/powerpoint/2010/main" val="2986366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Kensho</a:t>
            </a:r>
            <a:r>
              <a:rPr lang="en-US" sz="2000" b="1" dirty="0" smtClean="0"/>
              <a:t> Indices </a:t>
            </a:r>
            <a:r>
              <a:rPr lang="en-US" sz="1800" dirty="0" smtClean="0">
                <a:hlinkClick r:id="rId2"/>
              </a:rPr>
              <a:t>https</a:t>
            </a:r>
            <a:r>
              <a:rPr lang="en-US" sz="1800" dirty="0">
                <a:hlinkClick r:id="rId2"/>
              </a:rPr>
              <a:t>://indices.kensho.com</a:t>
            </a:r>
            <a:r>
              <a:rPr lang="en-US" sz="1800" dirty="0" smtClean="0">
                <a:hlinkClick r:id="rId2"/>
              </a:rPr>
              <a:t>/</a:t>
            </a:r>
            <a:endParaRPr lang="en-US" sz="1800" dirty="0" smtClean="0"/>
          </a:p>
          <a:p>
            <a:pPr lvl="1">
              <a:buFont typeface="Arial" panose="020B0604020202020204" pitchFamily="34" charset="0"/>
              <a:buChar char="•"/>
            </a:pPr>
            <a:r>
              <a:rPr lang="en-US" sz="1600" dirty="0"/>
              <a:t>constructed using an entirely systematic, </a:t>
            </a:r>
            <a:r>
              <a:rPr lang="en-US" sz="1600" dirty="0" smtClean="0"/>
              <a:t>big/alternative data (example from </a:t>
            </a:r>
            <a:r>
              <a:rPr lang="en-US" sz="1600" dirty="0" err="1" smtClean="0">
                <a:hlinkClick r:id="rId3"/>
              </a:rPr>
              <a:t>SpaceKnow</a:t>
            </a:r>
            <a:r>
              <a:rPr lang="en-US" sz="1600" dirty="0" smtClean="0"/>
              <a:t>) and rules-based methodology</a:t>
            </a:r>
          </a:p>
          <a:p>
            <a:pPr lvl="1">
              <a:buFont typeface="Arial" panose="020B0604020202020204" pitchFamily="34" charset="0"/>
              <a:buChar char="•"/>
            </a:pPr>
            <a:endParaRPr lang="en-US" sz="16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62" y="2815753"/>
            <a:ext cx="4895851" cy="255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2636912"/>
            <a:ext cx="4467054" cy="350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7029" y="5577780"/>
            <a:ext cx="3288080" cy="307777"/>
          </a:xfrm>
          <a:prstGeom prst="rect">
            <a:avLst/>
          </a:prstGeom>
          <a:noFill/>
        </p:spPr>
        <p:txBody>
          <a:bodyPr wrap="none" rtlCol="0">
            <a:spAutoFit/>
          </a:bodyPr>
          <a:lstStyle/>
          <a:p>
            <a:r>
              <a:rPr lang="en-US" sz="1400" dirty="0" err="1">
                <a:solidFill>
                  <a:srgbClr val="0070C0"/>
                </a:solidFill>
              </a:rPr>
              <a:t>Kensho</a:t>
            </a:r>
            <a:r>
              <a:rPr lang="en-US" sz="1400" dirty="0">
                <a:solidFill>
                  <a:srgbClr val="0070C0"/>
                </a:solidFill>
              </a:rPr>
              <a:t> Intelligent Infrastructure℠ </a:t>
            </a:r>
            <a:r>
              <a:rPr lang="en-US" sz="1400" dirty="0" smtClean="0">
                <a:solidFill>
                  <a:srgbClr val="0070C0"/>
                </a:solidFill>
              </a:rPr>
              <a:t>Index</a:t>
            </a:r>
            <a:endParaRPr lang="en-US" sz="1400" dirty="0">
              <a:solidFill>
                <a:srgbClr val="0070C0"/>
              </a:solidFill>
            </a:endParaRPr>
          </a:p>
        </p:txBody>
      </p:sp>
    </p:spTree>
    <p:extLst>
      <p:ext uri="{BB962C8B-B14F-4D97-AF65-F5344CB8AC3E}">
        <p14:creationId xmlns:p14="http://schemas.microsoft.com/office/powerpoint/2010/main" val="707059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712879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Ping An Nasdaq AI and Robotics </a:t>
            </a:r>
            <a:r>
              <a:rPr lang="en-US" sz="2000" b="1" dirty="0" smtClean="0"/>
              <a:t>ETF (3023.HK)</a:t>
            </a:r>
          </a:p>
          <a:p>
            <a:pPr marL="400050" lvl="1" indent="0">
              <a:buNone/>
            </a:pPr>
            <a:r>
              <a:rPr lang="en-US" sz="1400" dirty="0" smtClean="0"/>
              <a:t>an </a:t>
            </a:r>
            <a:r>
              <a:rPr lang="en-US" sz="1400" dirty="0"/>
              <a:t>exchange-traded fund incorporated in </a:t>
            </a:r>
            <a:r>
              <a:rPr lang="en-US" sz="1400" b="1" dirty="0">
                <a:solidFill>
                  <a:srgbClr val="0070C0"/>
                </a:solidFill>
              </a:rPr>
              <a:t>Hong Kong</a:t>
            </a:r>
            <a:r>
              <a:rPr lang="en-US" sz="1400" dirty="0"/>
              <a:t>. The fund seeks to track the performance of </a:t>
            </a:r>
            <a:r>
              <a:rPr lang="en-US" sz="1400" b="1" dirty="0">
                <a:solidFill>
                  <a:srgbClr val="0070C0"/>
                </a:solidFill>
              </a:rPr>
              <a:t>Nasdaq CTA Artificial Intelligence and Robotics Index</a:t>
            </a:r>
            <a:r>
              <a:rPr lang="en-US" sz="1400" dirty="0"/>
              <a:t>.</a:t>
            </a:r>
            <a:endParaRPr lang="en-US" sz="14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endParaRPr lang="en-US" sz="20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81486"/>
            <a:ext cx="7340302" cy="351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954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2"/>
              </a:rPr>
              <a:t>Hong Kong stock exchange enlists AI in fight against </a:t>
            </a:r>
            <a:r>
              <a:rPr lang="en-US" sz="1800" dirty="0" smtClean="0">
                <a:hlinkClick r:id="rId2"/>
              </a:rPr>
              <a:t>rule breakers</a:t>
            </a:r>
            <a:endParaRPr lang="en-US" sz="1800" dirty="0"/>
          </a:p>
          <a:p>
            <a:pPr>
              <a:buFont typeface="Arial" panose="020B0604020202020204" pitchFamily="34" charset="0"/>
              <a:buChar char="•"/>
            </a:pPr>
            <a:r>
              <a:rPr lang="en-US" sz="1400" dirty="0" smtClean="0"/>
              <a:t>Analyses </a:t>
            </a:r>
            <a:r>
              <a:rPr lang="en-US" sz="1400" b="1" dirty="0" smtClean="0">
                <a:solidFill>
                  <a:srgbClr val="0070C0"/>
                </a:solidFill>
              </a:rPr>
              <a:t>historical trading activities </a:t>
            </a:r>
            <a:r>
              <a:rPr lang="en-US" sz="1400" dirty="0" smtClean="0"/>
              <a:t>to identify patterns and anomalies, such as </a:t>
            </a:r>
            <a:r>
              <a:rPr lang="en-US" sz="1400" b="1" dirty="0">
                <a:solidFill>
                  <a:srgbClr val="0070C0"/>
                </a:solidFill>
              </a:rPr>
              <a:t>dramatic rise in trading volume</a:t>
            </a:r>
            <a:r>
              <a:rPr lang="en-US" sz="1400" dirty="0" smtClean="0"/>
              <a:t> or </a:t>
            </a:r>
            <a:r>
              <a:rPr lang="en-US" sz="1400" b="1" dirty="0">
                <a:solidFill>
                  <a:srgbClr val="0070C0"/>
                </a:solidFill>
              </a:rPr>
              <a:t>wild swings in share prices</a:t>
            </a:r>
            <a:r>
              <a:rPr lang="en-US" sz="1400" dirty="0" smtClean="0"/>
              <a:t>. </a:t>
            </a:r>
          </a:p>
          <a:p>
            <a:endParaRPr lang="en-US" sz="1800" dirty="0" smtClean="0"/>
          </a:p>
        </p:txBody>
      </p:sp>
      <p:pic>
        <p:nvPicPr>
          <p:cNvPr id="8" name="Picture 2" descr="hkex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284984"/>
            <a:ext cx="429087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nomaly detection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17072"/>
            <a:ext cx="3131656" cy="316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04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Example: </a:t>
            </a:r>
            <a:r>
              <a:rPr lang="en-US" dirty="0"/>
              <a:t>Detect Unusual Trading Activity</a:t>
            </a:r>
          </a:p>
        </p:txBody>
      </p:sp>
      <p:sp>
        <p:nvSpPr>
          <p:cNvPr id="7" name="Content Placeholder 1"/>
          <p:cNvSpPr txBox="1">
            <a:spLocks/>
          </p:cNvSpPr>
          <p:nvPr/>
        </p:nvSpPr>
        <p:spPr>
          <a:xfrm>
            <a:off x="395536" y="1700808"/>
            <a:ext cx="8174616" cy="12241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2"/>
              </a:rPr>
              <a:t>The </a:t>
            </a:r>
            <a:r>
              <a:rPr lang="en-US" sz="1800" dirty="0">
                <a:hlinkClick r:id="rId2"/>
              </a:rPr>
              <a:t>Enigma Network: 50 stocks not to </a:t>
            </a:r>
            <a:r>
              <a:rPr lang="en-US" sz="1800" dirty="0" smtClean="0">
                <a:hlinkClick r:id="rId2"/>
              </a:rPr>
              <a:t>own (David Webb</a:t>
            </a:r>
            <a:r>
              <a:rPr lang="en-US" sz="1800" dirty="0" smtClean="0"/>
              <a:t>)</a:t>
            </a:r>
            <a:endParaRPr lang="en-US" sz="1800" dirty="0"/>
          </a:p>
        </p:txBody>
      </p:sp>
      <p:pic>
        <p:nvPicPr>
          <p:cNvPr id="2050" name="Picture 2" descr="https://webb-site.com/images/enigm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5" y="2060848"/>
            <a:ext cx="6696744" cy="428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977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 Social Trading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err="1" smtClean="0"/>
              <a:t>WinVestor</a:t>
            </a:r>
            <a:endParaRPr lang="en-US" sz="2000" b="1" u="sng" dirty="0" smtClean="0"/>
          </a:p>
          <a:p>
            <a:pPr>
              <a:buFont typeface="Arial" panose="020B0604020202020204" pitchFamily="34" charset="0"/>
              <a:buChar char="•"/>
            </a:pPr>
            <a:r>
              <a:rPr lang="en-US" sz="2000" dirty="0" smtClean="0"/>
              <a:t>Download from App or Play </a:t>
            </a:r>
            <a:r>
              <a:rPr lang="en-US" sz="2000" dirty="0"/>
              <a:t>Store</a:t>
            </a:r>
          </a:p>
          <a:p>
            <a:pPr>
              <a:buFont typeface="Arial" panose="020B0604020202020204" pitchFamily="34" charset="0"/>
              <a:buChar char="•"/>
            </a:pPr>
            <a:r>
              <a:rPr lang="en-US" sz="2000" dirty="0"/>
              <a:t>News Analytics</a:t>
            </a:r>
          </a:p>
          <a:p>
            <a:pPr>
              <a:buFont typeface="Arial" panose="020B0604020202020204" pitchFamily="34" charset="0"/>
              <a:buChar char="•"/>
            </a:pPr>
            <a:r>
              <a:rPr lang="en-US" sz="2000" dirty="0"/>
              <a:t>Market Data</a:t>
            </a:r>
          </a:p>
          <a:p>
            <a:pPr>
              <a:buFont typeface="Arial" panose="020B0604020202020204" pitchFamily="34" charset="0"/>
              <a:buChar char="•"/>
            </a:pPr>
            <a:r>
              <a:rPr lang="en-US" sz="2000" dirty="0"/>
              <a:t>Trading Games</a:t>
            </a:r>
          </a:p>
        </p:txBody>
      </p:sp>
      <p:pic>
        <p:nvPicPr>
          <p:cNvPr id="6" name="ymail_attachmentId8873" descr="eabee25f-de63-4422-a373-e3d4759abd3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075"/>
          <a:stretch/>
        </p:blipFill>
        <p:spPr bwMode="auto">
          <a:xfrm>
            <a:off x="1763688" y="3750543"/>
            <a:ext cx="2741576" cy="248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ymail_attachmentId8881" descr="7340962f-46bb-4f76-9d25-fbd9d0601a6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477"/>
          <a:stretch/>
        </p:blipFill>
        <p:spPr bwMode="auto">
          <a:xfrm>
            <a:off x="5292080" y="1604015"/>
            <a:ext cx="3240360" cy="46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087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Learn </a:t>
            </a:r>
            <a:r>
              <a:rPr lang="en-US" sz="2000" dirty="0"/>
              <a:t>user trading patterns </a:t>
            </a:r>
            <a:br>
              <a:rPr lang="en-US" sz="2000" dirty="0"/>
            </a:br>
            <a:r>
              <a:rPr lang="en-US" sz="2000" dirty="0"/>
              <a:t>and </a:t>
            </a:r>
            <a:r>
              <a:rPr lang="en-US" sz="2000" dirty="0" smtClean="0"/>
              <a:t>behaviors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Money-making users can get </a:t>
            </a:r>
            <a:br>
              <a:rPr lang="en-US" sz="2000" dirty="0"/>
            </a:br>
            <a:r>
              <a:rPr lang="en-US" sz="2000" dirty="0"/>
              <a:t>paid for </a:t>
            </a:r>
            <a:r>
              <a:rPr lang="en-US" sz="2000" b="1" dirty="0">
                <a:solidFill>
                  <a:srgbClr val="0070C0"/>
                </a:solidFill>
              </a:rPr>
              <a:t>viewing their profitable</a:t>
            </a:r>
            <a:br>
              <a:rPr lang="en-US" sz="2000" b="1" dirty="0">
                <a:solidFill>
                  <a:srgbClr val="0070C0"/>
                </a:solidFill>
              </a:rPr>
            </a:br>
            <a:r>
              <a:rPr lang="en-US" sz="2000" b="1" dirty="0">
                <a:solidFill>
                  <a:srgbClr val="0070C0"/>
                </a:solidFill>
              </a:rPr>
              <a:t>portfolios</a:t>
            </a:r>
            <a:r>
              <a:rPr lang="en-US" sz="2000" dirty="0"/>
              <a:t> and </a:t>
            </a:r>
            <a:r>
              <a:rPr lang="en-US" sz="2000" b="1" dirty="0">
                <a:solidFill>
                  <a:srgbClr val="0070C0"/>
                </a:solidFill>
              </a:rPr>
              <a:t>transaction </a:t>
            </a:r>
            <a:br>
              <a:rPr lang="en-US" sz="2000" b="1" dirty="0">
                <a:solidFill>
                  <a:srgbClr val="0070C0"/>
                </a:solidFill>
              </a:rPr>
            </a:br>
            <a:r>
              <a:rPr lang="en-US" sz="2000" b="1" dirty="0">
                <a:solidFill>
                  <a:srgbClr val="0070C0"/>
                </a:solidFill>
              </a:rPr>
              <a:t>notifications</a:t>
            </a:r>
          </a:p>
          <a:p>
            <a:pPr lvl="1"/>
            <a:endParaRPr lang="en-US" dirty="0"/>
          </a:p>
        </p:txBody>
      </p:sp>
      <p:pic>
        <p:nvPicPr>
          <p:cNvPr id="9" name="ymail_attachmentId8874" descr="17dee961-e104-4b2a-a7cb-36bd715f8f8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268760"/>
            <a:ext cx="2792342" cy="49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85" y="4365104"/>
            <a:ext cx="29622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bwMode="auto">
          <a:xfrm>
            <a:off x="1619671" y="3336429"/>
            <a:ext cx="1584175" cy="3600400"/>
          </a:xfrm>
          <a:prstGeom prst="mathMultiply">
            <a:avLst/>
          </a:prstGeom>
          <a:solidFill>
            <a:schemeClr val="accent1">
              <a:alpha val="7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1569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Big &amp; Alternative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951913"/>
            <a:ext cx="3503203" cy="352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396240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5085184"/>
            <a:ext cx="28194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5747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	</a:t>
            </a:r>
            <a:r>
              <a:rPr lang="en-US" sz="1600" dirty="0" err="1" smtClean="0"/>
              <a:t>Quantopian</a:t>
            </a:r>
            <a:r>
              <a:rPr lang="en-US" sz="1600" dirty="0"/>
              <a:t> - </a:t>
            </a:r>
            <a:r>
              <a:rPr lang="en-US" sz="1600" dirty="0">
                <a:hlinkClick r:id="rId2"/>
              </a:rPr>
              <a:t>https://</a:t>
            </a:r>
            <a:r>
              <a:rPr lang="en-US" sz="1600" dirty="0" smtClean="0">
                <a:hlinkClick r:id="rId2"/>
              </a:rPr>
              <a:t>www.quantopian.com/home</a:t>
            </a:r>
            <a:endParaRPr lang="en-US" sz="1600" dirty="0" smtClean="0"/>
          </a:p>
          <a:p>
            <a:endParaRPr lang="en-US" sz="1600" dirty="0" smtClean="0"/>
          </a:p>
          <a:p>
            <a:endParaRPr lang="en-US" sz="1600" dirty="0" smtClean="0"/>
          </a:p>
          <a:p>
            <a:endParaRPr lang="en-US" sz="1600" dirty="0"/>
          </a:p>
        </p:txBody>
      </p:sp>
      <p:pic>
        <p:nvPicPr>
          <p:cNvPr id="2" name="Picture 1" descr="Sample Mean Reversion Algorithm - Google Chrome"/>
          <p:cNvPicPr>
            <a:picLocks noChangeAspect="1"/>
          </p:cNvPicPr>
          <p:nvPr/>
        </p:nvPicPr>
        <p:blipFill rotWithShape="1">
          <a:blip r:embed="rId3">
            <a:extLst>
              <a:ext uri="{28A0092B-C50C-407E-A947-70E740481C1C}">
                <a14:useLocalDpi xmlns:a14="http://schemas.microsoft.com/office/drawing/2010/main" val="0"/>
              </a:ext>
            </a:extLst>
          </a:blip>
          <a:srcRect t="17325"/>
          <a:stretch/>
        </p:blipFill>
        <p:spPr>
          <a:xfrm>
            <a:off x="611560" y="2132855"/>
            <a:ext cx="7704856" cy="4102041"/>
          </a:xfrm>
          <a:prstGeom prst="rect">
            <a:avLst/>
          </a:prstGeom>
        </p:spPr>
      </p:pic>
    </p:spTree>
    <p:extLst>
      <p:ext uri="{BB962C8B-B14F-4D97-AF65-F5344CB8AC3E}">
        <p14:creationId xmlns:p14="http://schemas.microsoft.com/office/powerpoint/2010/main" val="287726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4098" name="Picture 2" descr="Training Data"/>
          <p:cNvPicPr>
            <a:picLocks noChangeAspect="1" noChangeArrowheads="1"/>
          </p:cNvPicPr>
          <p:nvPr/>
        </p:nvPicPr>
        <p:blipFill rotWithShape="1">
          <a:blip r:embed="rId2">
            <a:extLst>
              <a:ext uri="{28A0092B-C50C-407E-A947-70E740481C1C}">
                <a14:useLocalDpi xmlns:a14="http://schemas.microsoft.com/office/drawing/2010/main" val="0"/>
              </a:ext>
            </a:extLst>
          </a:blip>
          <a:srcRect l="4657" t="2765" r="31162" b="3639"/>
          <a:stretch/>
        </p:blipFill>
        <p:spPr bwMode="auto">
          <a:xfrm>
            <a:off x="5076056" y="2060848"/>
            <a:ext cx="3895726" cy="269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844824"/>
            <a:ext cx="4644008" cy="3539430"/>
          </a:xfrm>
          <a:prstGeom prst="rect">
            <a:avLst/>
          </a:prstGeom>
          <a:noFill/>
        </p:spPr>
        <p:txBody>
          <a:bodyPr wrap="square" rtlCol="0">
            <a:spAutoFit/>
          </a:bodyPr>
          <a:lstStyle/>
          <a:p>
            <a:r>
              <a:rPr lang="en-US" sz="1600" b="1" dirty="0" smtClean="0"/>
              <a:t>Numer.ai</a:t>
            </a:r>
            <a:r>
              <a:rPr lang="en-US" sz="1600" dirty="0" smtClean="0"/>
              <a:t>: </a:t>
            </a:r>
            <a:r>
              <a:rPr lang="en-US" sz="1600" dirty="0">
                <a:hlinkClick r:id="rId3"/>
              </a:rPr>
              <a:t>https://numer.ai/learn</a:t>
            </a:r>
            <a:endParaRPr lang="en-US" sz="1600" dirty="0"/>
          </a:p>
          <a:p>
            <a:endParaRPr lang="en-US" sz="1600" dirty="0"/>
          </a:p>
          <a:p>
            <a:pPr marL="285750" indent="-285750">
              <a:buFont typeface="Arial" panose="020B0604020202020204" pitchFamily="34" charset="0"/>
              <a:buChar char="•"/>
            </a:pPr>
            <a:r>
              <a:rPr lang="en-US" sz="1600" dirty="0"/>
              <a:t>No data scientist </a:t>
            </a:r>
            <a:r>
              <a:rPr lang="en-US" sz="1600" dirty="0" smtClean="0"/>
              <a:t>has </a:t>
            </a:r>
            <a:r>
              <a:rPr lang="en-US" sz="1600" dirty="0"/>
              <a:t>a machine learning model that is better than all the </a:t>
            </a:r>
            <a:r>
              <a:rPr lang="en-US" sz="1600" dirty="0" smtClean="0"/>
              <a:t>others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Not </a:t>
            </a:r>
            <a:r>
              <a:rPr lang="en-US" sz="1600" dirty="0"/>
              <a:t>a search for the ‘best’ model; it is a platform to synthesize many different models with many different </a:t>
            </a:r>
            <a:r>
              <a:rPr lang="en-US" sz="1600" dirty="0" smtClean="0"/>
              <a:t>characteristics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Collaboration </a:t>
            </a:r>
            <a:r>
              <a:rPr lang="en-US" sz="1600" dirty="0"/>
              <a:t>to build the </a:t>
            </a:r>
            <a:r>
              <a:rPr lang="en-US" sz="1600" b="1" dirty="0">
                <a:solidFill>
                  <a:srgbClr val="0070C0"/>
                </a:solidFill>
              </a:rPr>
              <a:t>meta </a:t>
            </a:r>
            <a:r>
              <a:rPr lang="en-US" sz="1600" b="1" dirty="0" smtClean="0">
                <a:solidFill>
                  <a:srgbClr val="0070C0"/>
                </a:solidFill>
              </a:rPr>
              <a:t>model</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dirty="0"/>
              <a:t>Reward with </a:t>
            </a:r>
            <a:r>
              <a:rPr lang="en-US" sz="1600" b="1" dirty="0">
                <a:solidFill>
                  <a:srgbClr val="0070C0"/>
                </a:solidFill>
              </a:rPr>
              <a:t>cryptocurrency</a:t>
            </a:r>
          </a:p>
          <a:p>
            <a:endParaRPr lang="en-US" sz="1600" dirty="0"/>
          </a:p>
          <a:p>
            <a:endParaRPr lang="en-US" sz="1600" dirty="0"/>
          </a:p>
        </p:txBody>
      </p:sp>
    </p:spTree>
    <p:extLst>
      <p:ext uri="{BB962C8B-B14F-4D97-AF65-F5344CB8AC3E}">
        <p14:creationId xmlns:p14="http://schemas.microsoft.com/office/powerpoint/2010/main" val="2469121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Breakdown</a:t>
            </a:r>
            <a:endParaRPr lang="en-US" dirty="0"/>
          </a:p>
        </p:txBody>
      </p:sp>
      <p:sp>
        <p:nvSpPr>
          <p:cNvPr id="2" name="TextBox 1"/>
          <p:cNvSpPr txBox="1"/>
          <p:nvPr/>
        </p:nvSpPr>
        <p:spPr>
          <a:xfrm>
            <a:off x="539552" y="5949280"/>
            <a:ext cx="7776864" cy="338554"/>
          </a:xfrm>
          <a:prstGeom prst="rect">
            <a:avLst/>
          </a:prstGeom>
          <a:noFill/>
        </p:spPr>
        <p:txBody>
          <a:bodyPr wrap="square" rtlCol="0">
            <a:spAutoFit/>
          </a:bodyPr>
          <a:lstStyle/>
          <a:p>
            <a:r>
              <a:rPr lang="en-US" sz="1600" dirty="0"/>
              <a:t>Breakdown of alternative data sources used by the buy </a:t>
            </a:r>
            <a:r>
              <a:rPr lang="en-US" sz="1600" dirty="0" smtClean="0"/>
              <a:t>side. </a:t>
            </a:r>
            <a:r>
              <a:rPr lang="en-US" sz="1600" i="1" dirty="0" smtClean="0"/>
              <a:t>Source</a:t>
            </a:r>
            <a:r>
              <a:rPr lang="en-US" sz="1600" i="1" dirty="0"/>
              <a:t>: </a:t>
            </a:r>
            <a:r>
              <a:rPr lang="en-US" sz="1600" dirty="0" err="1"/>
              <a:t>Neudata</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69516"/>
            <a:ext cx="6590059" cy="430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301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54471630"/>
              </p:ext>
            </p:extLst>
          </p:nvPr>
        </p:nvGraphicFramePr>
        <p:xfrm>
          <a:off x="539552" y="1914872"/>
          <a:ext cx="8064896" cy="3754120"/>
        </p:xfrm>
        <a:graphic>
          <a:graphicData uri="http://schemas.openxmlformats.org/drawingml/2006/table">
            <a:tbl>
              <a:tblPr firstRow="1" bandRow="1">
                <a:tableStyleId>{5C22544A-7EE6-4342-B048-85BDC9FD1C3A}</a:tableStyleId>
              </a:tblPr>
              <a:tblGrid>
                <a:gridCol w="1942857"/>
                <a:gridCol w="6122039"/>
              </a:tblGrid>
              <a:tr h="370840">
                <a:tc>
                  <a:txBody>
                    <a:bodyPr/>
                    <a:lstStyle/>
                    <a:p>
                      <a:r>
                        <a:rPr lang="en-US" sz="1600" dirty="0" smtClean="0"/>
                        <a:t>Factor</a:t>
                      </a:r>
                      <a:endParaRPr lang="en-US" sz="1600" dirty="0"/>
                    </a:p>
                  </a:txBody>
                  <a:tcPr/>
                </a:tc>
                <a:tc>
                  <a:txBody>
                    <a:bodyPr/>
                    <a:lstStyle/>
                    <a:p>
                      <a:r>
                        <a:rPr lang="en-US" sz="1600" dirty="0" smtClean="0"/>
                        <a:t>Description</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history length</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earliest point from which historical point in time data is available</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frequency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The frequency with which data can be delivered</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Universe coverage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investable companies the dataset relates to</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Market obscurity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well-known this dataset is to institutional Investors</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Crowding factor</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many hedge funds and asset management clients are using this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Uniqueness</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How unique this specific dataset</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Data quality</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Completeness, structure, accuracy and timeliness of data</a:t>
                      </a:r>
                      <a:endParaRPr lang="en-US" sz="1600" dirty="0"/>
                    </a:p>
                  </a:txBody>
                  <a:tcPr/>
                </a:tc>
              </a:tr>
              <a:tr h="370840">
                <a:tc>
                  <a:txBody>
                    <a:bodyPr/>
                    <a:lstStyle/>
                    <a:p>
                      <a:r>
                        <a:rPr lang="en-US" sz="1600" b="0" i="0" u="none" strike="noStrike" kern="1200" baseline="0" dirty="0" smtClean="0">
                          <a:solidFill>
                            <a:schemeClr val="dk1"/>
                          </a:solidFill>
                          <a:latin typeface="+mn-lt"/>
                          <a:ea typeface="+mn-ea"/>
                          <a:cs typeface="+mn-cs"/>
                        </a:rPr>
                        <a:t>Annual price</a:t>
                      </a:r>
                      <a:endParaRPr lang="en-US" sz="1600" dirty="0"/>
                    </a:p>
                  </a:txBody>
                  <a:tcPr/>
                </a:tc>
                <a:tc>
                  <a:txBody>
                    <a:bodyPr/>
                    <a:lstStyle/>
                    <a:p>
                      <a:r>
                        <a:rPr lang="en-US" sz="1600" b="0" i="0" u="none" strike="noStrike" kern="1200" baseline="0" dirty="0" smtClean="0">
                          <a:solidFill>
                            <a:schemeClr val="dk1"/>
                          </a:solidFill>
                          <a:latin typeface="+mn-lt"/>
                          <a:ea typeface="+mn-ea"/>
                          <a:cs typeface="+mn-cs"/>
                        </a:rPr>
                        <a:t>Annual subscription price charged by the data provider</a:t>
                      </a:r>
                      <a:endParaRPr lang="en-US" sz="1600" dirty="0"/>
                    </a:p>
                  </a:txBody>
                  <a:tcPr/>
                </a:tc>
              </a:tr>
            </a:tbl>
          </a:graphicData>
        </a:graphic>
      </p:graphicFrame>
    </p:spTree>
    <p:extLst>
      <p:ext uri="{BB962C8B-B14F-4D97-AF65-F5344CB8AC3E}">
        <p14:creationId xmlns:p14="http://schemas.microsoft.com/office/powerpoint/2010/main" val="2835396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Evaluation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80" y="2060848"/>
            <a:ext cx="4997824"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86050" y="5631001"/>
            <a:ext cx="4047084" cy="307777"/>
          </a:xfrm>
          <a:prstGeom prst="rect">
            <a:avLst/>
          </a:prstGeom>
        </p:spPr>
        <p:txBody>
          <a:bodyPr wrap="square">
            <a:spAutoFit/>
          </a:bodyPr>
          <a:lstStyle/>
          <a:p>
            <a:r>
              <a:rPr lang="en-US" sz="1400" dirty="0" smtClean="0"/>
              <a:t>China </a:t>
            </a:r>
            <a:r>
              <a:rPr lang="en-US" sz="1400" dirty="0"/>
              <a:t>manufacturing </a:t>
            </a:r>
            <a:r>
              <a:rPr lang="en-US" sz="1400" dirty="0" smtClean="0"/>
              <a:t>dataset. </a:t>
            </a:r>
            <a:r>
              <a:rPr lang="en-US" sz="1400" i="1" dirty="0" smtClean="0"/>
              <a:t>Source</a:t>
            </a:r>
            <a:r>
              <a:rPr lang="en-US" sz="1400" i="1" dirty="0"/>
              <a:t>: </a:t>
            </a:r>
            <a:r>
              <a:rPr lang="en-US" sz="1400" dirty="0" err="1"/>
              <a:t>Neudata</a:t>
            </a:r>
            <a:r>
              <a:rPr lang="en-US" sz="1400" dirty="0"/>
              <a:t>.</a:t>
            </a:r>
          </a:p>
        </p:txBody>
      </p:sp>
      <p:sp>
        <p:nvSpPr>
          <p:cNvPr id="6" name="TextBox 5"/>
          <p:cNvSpPr txBox="1"/>
          <p:nvPr/>
        </p:nvSpPr>
        <p:spPr>
          <a:xfrm>
            <a:off x="395536" y="2060848"/>
            <a:ext cx="3960440" cy="3539430"/>
          </a:xfrm>
          <a:prstGeom prst="rect">
            <a:avLst/>
          </a:prstGeom>
          <a:noFill/>
        </p:spPr>
        <p:txBody>
          <a:bodyPr wrap="square" rtlCol="0">
            <a:spAutoFit/>
          </a:bodyPr>
          <a:lstStyle/>
          <a:p>
            <a:r>
              <a:rPr lang="en-US" sz="1400" dirty="0" smtClean="0"/>
              <a:t>Satellite </a:t>
            </a:r>
            <a:r>
              <a:rPr lang="en-US" sz="1400" dirty="0"/>
              <a:t>imagery </a:t>
            </a:r>
            <a:r>
              <a:rPr lang="en-US" sz="1400" dirty="0" smtClean="0"/>
              <a:t>tracking </a:t>
            </a:r>
            <a:r>
              <a:rPr lang="en-US" sz="1400" dirty="0"/>
              <a:t>economic activity in </a:t>
            </a:r>
            <a:r>
              <a:rPr lang="en-US" sz="1400" dirty="0" smtClean="0"/>
              <a:t>China. A manufacturing index based on images </a:t>
            </a:r>
            <a:r>
              <a:rPr lang="en-US" sz="1400" dirty="0"/>
              <a:t>of around </a:t>
            </a:r>
            <a:r>
              <a:rPr lang="en-US" sz="1400" b="1" dirty="0">
                <a:solidFill>
                  <a:srgbClr val="0070C0"/>
                </a:solidFill>
              </a:rPr>
              <a:t>6000 industrial sites </a:t>
            </a:r>
            <a:r>
              <a:rPr lang="en-US" sz="1400" dirty="0"/>
              <a:t>across </a:t>
            </a:r>
            <a:r>
              <a:rPr lang="en-US" sz="1400" dirty="0" smtClean="0"/>
              <a:t>covering </a:t>
            </a:r>
            <a:r>
              <a:rPr lang="en-US" sz="1400" b="1" dirty="0">
                <a:solidFill>
                  <a:srgbClr val="0070C0"/>
                </a:solidFill>
              </a:rPr>
              <a:t>500,000 square km</a:t>
            </a:r>
            <a:r>
              <a:rPr lang="en-US" sz="1400" dirty="0" smtClean="0"/>
              <a:t>.</a:t>
            </a:r>
            <a:endParaRPr lang="en-US" sz="1400" dirty="0"/>
          </a:p>
          <a:p>
            <a:endParaRPr lang="en-US" sz="1400" dirty="0" smtClean="0"/>
          </a:p>
          <a:p>
            <a:r>
              <a:rPr lang="en-US" sz="1400" dirty="0" smtClean="0"/>
              <a:t>Data points </a:t>
            </a:r>
            <a:r>
              <a:rPr lang="en-US" sz="1400" b="1" dirty="0" smtClean="0">
                <a:solidFill>
                  <a:srgbClr val="0070C0"/>
                </a:solidFill>
              </a:rPr>
              <a:t>delivered three times </a:t>
            </a:r>
            <a:r>
              <a:rPr lang="en-US" sz="1400" b="1" dirty="0">
                <a:solidFill>
                  <a:srgbClr val="0070C0"/>
                </a:solidFill>
              </a:rPr>
              <a:t>per week with a two-week delay</a:t>
            </a:r>
            <a:r>
              <a:rPr lang="en-US" sz="1400" dirty="0"/>
              <a:t>. </a:t>
            </a:r>
            <a:r>
              <a:rPr lang="en-US" sz="1400" dirty="0" smtClean="0"/>
              <a:t>History </a:t>
            </a:r>
            <a:r>
              <a:rPr lang="en-US" sz="1400" dirty="0"/>
              <a:t>is </a:t>
            </a:r>
            <a:r>
              <a:rPr lang="en-US" sz="1400" b="1" dirty="0">
                <a:solidFill>
                  <a:srgbClr val="0070C0"/>
                </a:solidFill>
              </a:rPr>
              <a:t>available from </a:t>
            </a:r>
            <a:r>
              <a:rPr lang="en-US" sz="1400" b="1" dirty="0" smtClean="0">
                <a:solidFill>
                  <a:srgbClr val="0070C0"/>
                </a:solidFill>
              </a:rPr>
              <a:t>2004</a:t>
            </a:r>
          </a:p>
          <a:p>
            <a:endParaRPr lang="en-US" sz="1400" dirty="0" smtClean="0"/>
          </a:p>
          <a:p>
            <a:r>
              <a:rPr lang="en-US" sz="1400" dirty="0" smtClean="0"/>
              <a:t>Index claims better </a:t>
            </a:r>
            <a:r>
              <a:rPr lang="en-US" sz="1400" dirty="0"/>
              <a:t>than the Chinese </a:t>
            </a:r>
            <a:r>
              <a:rPr lang="en-US" sz="1400" dirty="0" smtClean="0"/>
              <a:t>Purchasing </a:t>
            </a:r>
            <a:r>
              <a:rPr lang="en-US" sz="1400" dirty="0"/>
              <a:t>Managers Index (PMI), </a:t>
            </a:r>
            <a:r>
              <a:rPr lang="en-US" sz="1400" dirty="0" smtClean="0"/>
              <a:t>as it is </a:t>
            </a:r>
            <a:r>
              <a:rPr lang="en-US" sz="1400" dirty="0"/>
              <a:t>questioned </a:t>
            </a:r>
            <a:r>
              <a:rPr lang="en-US" sz="1400" dirty="0" smtClean="0"/>
              <a:t>for </a:t>
            </a:r>
            <a:r>
              <a:rPr lang="en-US" sz="1400" dirty="0"/>
              <a:t>a lack of accuracy and reliability</a:t>
            </a:r>
            <a:r>
              <a:rPr lang="en-US" sz="1400" dirty="0" smtClean="0"/>
              <a:t>.</a:t>
            </a:r>
          </a:p>
          <a:p>
            <a:endParaRPr lang="en-US" sz="1400" dirty="0" smtClean="0"/>
          </a:p>
          <a:p>
            <a:r>
              <a:rPr lang="en-US" sz="1400" dirty="0" smtClean="0"/>
              <a:t>In 2017</a:t>
            </a:r>
            <a:r>
              <a:rPr lang="en-US" sz="1400" dirty="0"/>
              <a:t>,</a:t>
            </a:r>
            <a:r>
              <a:rPr lang="en-US" sz="1400" dirty="0" smtClean="0"/>
              <a:t> has </a:t>
            </a:r>
            <a:r>
              <a:rPr lang="en-US" sz="1400" b="1" dirty="0">
                <a:solidFill>
                  <a:srgbClr val="0070C0"/>
                </a:solidFill>
              </a:rPr>
              <a:t>four clients receiving the same underlying data</a:t>
            </a:r>
            <a:r>
              <a:rPr lang="en-US" sz="1400" dirty="0" smtClean="0"/>
              <a:t>. In 2018, mapping specific industrial sites </a:t>
            </a:r>
            <a:r>
              <a:rPr lang="en-US" sz="1400" dirty="0"/>
              <a:t>to underlying </a:t>
            </a:r>
            <a:r>
              <a:rPr lang="en-US" sz="1400" dirty="0" smtClean="0"/>
              <a:t>companies</a:t>
            </a:r>
            <a:endParaRPr lang="en-US" sz="1400" dirty="0"/>
          </a:p>
        </p:txBody>
      </p:sp>
    </p:spTree>
    <p:extLst>
      <p:ext uri="{BB962C8B-B14F-4D97-AF65-F5344CB8AC3E}">
        <p14:creationId xmlns:p14="http://schemas.microsoft.com/office/powerpoint/2010/main" val="2072867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Alternative Data Summary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77087"/>
            <a:ext cx="5832648" cy="4228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877272"/>
            <a:ext cx="4342856" cy="461665"/>
          </a:xfrm>
          <a:prstGeom prst="rect">
            <a:avLst/>
          </a:prstGeom>
          <a:noFill/>
        </p:spPr>
        <p:txBody>
          <a:bodyPr wrap="none" rtlCol="0">
            <a:spAutoFit/>
          </a:bodyPr>
          <a:lstStyle/>
          <a:p>
            <a:r>
              <a:rPr lang="en-US" dirty="0" smtClean="0">
                <a:hlinkClick r:id="rId3"/>
              </a:rPr>
              <a:t>Alternative Dataset Providers</a:t>
            </a:r>
            <a:r>
              <a:rPr lang="en-US" dirty="0" smtClean="0"/>
              <a:t> </a:t>
            </a:r>
            <a:endParaRPr lang="en-US" dirty="0"/>
          </a:p>
        </p:txBody>
      </p:sp>
    </p:spTree>
    <p:extLst>
      <p:ext uri="{BB962C8B-B14F-4D97-AF65-F5344CB8AC3E}">
        <p14:creationId xmlns:p14="http://schemas.microsoft.com/office/powerpoint/2010/main" val="1705486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Social Media Big Data Analytics </a:t>
            </a:r>
            <a:endParaRPr lang="en-US" sz="2000" dirty="0" smtClean="0"/>
          </a:p>
          <a:p>
            <a:pPr lvl="1">
              <a:buFont typeface="Arial" panose="020B0604020202020204" pitchFamily="34" charset="0"/>
              <a:buChar char="•"/>
            </a:pPr>
            <a:r>
              <a:rPr lang="en-US" sz="2000" dirty="0" smtClean="0"/>
              <a:t>Fan Pages </a:t>
            </a:r>
            <a:r>
              <a:rPr lang="en-US" sz="2000" i="1" dirty="0" smtClean="0">
                <a:solidFill>
                  <a:srgbClr val="0070C0"/>
                </a:solidFill>
              </a:rPr>
              <a:t>(1K +)</a:t>
            </a:r>
            <a:endParaRPr lang="en-US" sz="2000" i="1" dirty="0">
              <a:solidFill>
                <a:srgbClr val="0070C0"/>
              </a:solidFill>
            </a:endParaRPr>
          </a:p>
          <a:p>
            <a:pPr lvl="1">
              <a:buFont typeface="Arial" panose="020B0604020202020204" pitchFamily="34" charset="0"/>
              <a:buChar char="•"/>
            </a:pPr>
            <a:r>
              <a:rPr lang="en-US" sz="2000" dirty="0" smtClean="0"/>
              <a:t>Posts </a:t>
            </a:r>
            <a:r>
              <a:rPr lang="en-US" sz="2000" i="1" dirty="0">
                <a:solidFill>
                  <a:srgbClr val="0070C0"/>
                </a:solidFill>
              </a:rPr>
              <a:t>(</a:t>
            </a:r>
            <a:r>
              <a:rPr lang="en-US" sz="2000" i="1" dirty="0" smtClean="0">
                <a:solidFill>
                  <a:srgbClr val="0070C0"/>
                </a:solidFill>
              </a:rPr>
              <a:t>2.7M </a:t>
            </a:r>
            <a:r>
              <a:rPr lang="en-US" sz="2000" i="1" dirty="0">
                <a:solidFill>
                  <a:srgbClr val="0070C0"/>
                </a:solidFill>
              </a:rPr>
              <a:t>+)</a:t>
            </a:r>
          </a:p>
          <a:p>
            <a:pPr lvl="1">
              <a:buFont typeface="Arial" panose="020B0604020202020204" pitchFamily="34" charset="0"/>
              <a:buChar char="•"/>
            </a:pPr>
            <a:r>
              <a:rPr lang="en-US" sz="2000" dirty="0" smtClean="0"/>
              <a:t>Comments </a:t>
            </a:r>
            <a:r>
              <a:rPr lang="en-US" sz="2000" i="1" dirty="0">
                <a:solidFill>
                  <a:srgbClr val="0070C0"/>
                </a:solidFill>
              </a:rPr>
              <a:t>(</a:t>
            </a:r>
            <a:r>
              <a:rPr lang="en-US" sz="2000" i="1" dirty="0" smtClean="0">
                <a:solidFill>
                  <a:srgbClr val="0070C0"/>
                </a:solidFill>
              </a:rPr>
              <a:t>35M </a:t>
            </a:r>
            <a:r>
              <a:rPr lang="en-US" sz="2000" i="1" dirty="0">
                <a:solidFill>
                  <a:srgbClr val="0070C0"/>
                </a:solidFill>
              </a:rPr>
              <a:t>+)</a:t>
            </a:r>
          </a:p>
          <a:p>
            <a:pPr lvl="1">
              <a:buFont typeface="Arial" panose="020B0604020202020204" pitchFamily="34" charset="0"/>
              <a:buChar char="•"/>
            </a:pPr>
            <a:r>
              <a:rPr lang="en-US" sz="2000" dirty="0"/>
              <a:t>Reactions </a:t>
            </a:r>
            <a:r>
              <a:rPr lang="en-US" sz="2000" dirty="0" smtClean="0"/>
              <a:t>- Like</a:t>
            </a:r>
            <a:r>
              <a:rPr lang="en-US" sz="2000" dirty="0"/>
              <a:t>, Love, </a:t>
            </a:r>
            <a:r>
              <a:rPr lang="en-US" sz="2000" dirty="0" err="1"/>
              <a:t>Haha</a:t>
            </a:r>
            <a:r>
              <a:rPr lang="en-US" sz="2000" dirty="0"/>
              <a:t>, Angry, Wow, </a:t>
            </a:r>
            <a:r>
              <a:rPr lang="en-US" sz="2000" dirty="0" smtClean="0"/>
              <a:t>Sad </a:t>
            </a:r>
            <a:r>
              <a:rPr lang="en-US" sz="2000" i="1" dirty="0">
                <a:solidFill>
                  <a:srgbClr val="0070C0"/>
                </a:solidFill>
              </a:rPr>
              <a:t>(50M +)</a:t>
            </a:r>
          </a:p>
          <a:p>
            <a:pPr lvl="1">
              <a:buFont typeface="Arial" panose="020B0604020202020204" pitchFamily="34" charset="0"/>
              <a:buChar char="•"/>
            </a:pPr>
            <a:r>
              <a:rPr lang="en-US" sz="2000" dirty="0" smtClean="0"/>
              <a:t>Shares </a:t>
            </a:r>
            <a:r>
              <a:rPr lang="en-US" sz="2000" i="1" dirty="0">
                <a:solidFill>
                  <a:srgbClr val="0070C0"/>
                </a:solidFill>
              </a:rPr>
              <a:t>(5M </a:t>
            </a:r>
            <a:r>
              <a:rPr lang="en-US" sz="2000" i="1" dirty="0" smtClean="0">
                <a:solidFill>
                  <a:srgbClr val="0070C0"/>
                </a:solidFill>
              </a:rPr>
              <a:t>+)</a:t>
            </a:r>
          </a:p>
          <a:p>
            <a:pPr lvl="1">
              <a:buFont typeface="Arial" panose="020B0604020202020204" pitchFamily="34" charset="0"/>
              <a:buChar char="•"/>
            </a:pPr>
            <a:endParaRPr lang="en-US" sz="2000" i="1" dirty="0">
              <a:solidFill>
                <a:srgbClr val="0070C0"/>
              </a:solidFill>
            </a:endParaRPr>
          </a:p>
          <a:p>
            <a:pPr>
              <a:buFont typeface="Arial" panose="020B0604020202020204" pitchFamily="34" charset="0"/>
              <a:buChar char="•"/>
            </a:pPr>
            <a:r>
              <a:rPr lang="en-US" sz="2000" b="1" dirty="0"/>
              <a:t>Date</a:t>
            </a:r>
            <a:r>
              <a:rPr lang="en-US" sz="2000" dirty="0"/>
              <a:t>: from 2009 to 2018-4 (</a:t>
            </a:r>
            <a:r>
              <a:rPr lang="en-US" sz="2000" dirty="0">
                <a:hlinkClick r:id="rId2"/>
              </a:rPr>
              <a:t>Cambridge </a:t>
            </a:r>
            <a:r>
              <a:rPr lang="en-US" sz="2000" dirty="0" err="1">
                <a:hlinkClick r:id="rId2"/>
              </a:rPr>
              <a:t>Analytica</a:t>
            </a:r>
            <a:r>
              <a:rPr lang="en-US" sz="2000" dirty="0">
                <a:hlinkClick r:id="rId2"/>
              </a:rPr>
              <a:t> </a:t>
            </a:r>
            <a:r>
              <a:rPr lang="en-US" sz="2000" dirty="0" smtClean="0">
                <a:hlinkClick r:id="rId2"/>
              </a:rPr>
              <a:t>Scandal</a:t>
            </a:r>
            <a:r>
              <a:rPr lang="en-US" sz="2000" dirty="0" smtClean="0"/>
              <a:t>)</a:t>
            </a:r>
          </a:p>
          <a:p>
            <a:pPr>
              <a:buFont typeface="Arial" panose="020B0604020202020204" pitchFamily="34" charset="0"/>
              <a:buChar char="•"/>
            </a:pPr>
            <a:endParaRPr lang="en-US" sz="2000" dirty="0"/>
          </a:p>
          <a:p>
            <a:pPr>
              <a:buFont typeface="Arial" panose="020B0604020202020204" pitchFamily="34" charset="0"/>
              <a:buChar char="•"/>
            </a:pPr>
            <a:r>
              <a:rPr lang="en-US" sz="2000" dirty="0" smtClean="0">
                <a:hlinkClick r:id="rId3"/>
              </a:rPr>
              <a:t>Co-founder’s Project</a:t>
            </a:r>
            <a:endParaRPr lang="en-US" sz="2000" dirty="0"/>
          </a:p>
        </p:txBody>
      </p:sp>
      <p:pic>
        <p:nvPicPr>
          <p:cNvPr id="4" name="Picture 3" descr="Facebook - Google Chrome"/>
          <p:cNvPicPr>
            <a:picLocks noChangeAspect="1"/>
          </p:cNvPicPr>
          <p:nvPr/>
        </p:nvPicPr>
        <p:blipFill rotWithShape="1">
          <a:blip r:embed="rId4">
            <a:extLst>
              <a:ext uri="{28A0092B-C50C-407E-A947-70E740481C1C}">
                <a14:useLocalDpi xmlns:a14="http://schemas.microsoft.com/office/drawing/2010/main" val="0"/>
              </a:ext>
            </a:extLst>
          </a:blip>
          <a:srcRect l="19608" t="17039" r="44020"/>
          <a:stretch/>
        </p:blipFill>
        <p:spPr>
          <a:xfrm>
            <a:off x="5076056" y="908720"/>
            <a:ext cx="3528392" cy="5182454"/>
          </a:xfrm>
          <a:prstGeom prst="rect">
            <a:avLst/>
          </a:prstGeom>
        </p:spPr>
      </p:pic>
    </p:spTree>
    <p:extLst>
      <p:ext uri="{BB962C8B-B14F-4D97-AF65-F5344CB8AC3E}">
        <p14:creationId xmlns:p14="http://schemas.microsoft.com/office/powerpoint/2010/main" val="21688055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a:t>Keyword Search:</a:t>
            </a:r>
            <a:r>
              <a:rPr lang="zh-TW" altLang="en-US" dirty="0"/>
              <a:t>打風 颱風</a:t>
            </a:r>
            <a:endParaRPr 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492896"/>
            <a:ext cx="6311347" cy="355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20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a:t>
            </a:r>
            <a:r>
              <a:rPr lang="en-US" dirty="0" smtClean="0"/>
              <a:t>Intro</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smtClean="0"/>
              <a:t>Correlation:</a:t>
            </a:r>
          </a:p>
          <a:p>
            <a:pPr marL="765810" lvl="2" indent="-256032">
              <a:spcBef>
                <a:spcPts val="400"/>
              </a:spcBef>
              <a:buSzPct val="68000"/>
              <a:buFont typeface="Wingdings 3"/>
              <a:buChar char=""/>
            </a:pPr>
            <a:r>
              <a:rPr lang="zh-TW" altLang="en-US" dirty="0" smtClean="0"/>
              <a:t>打</a:t>
            </a:r>
            <a:r>
              <a:rPr lang="zh-TW" altLang="en-US" dirty="0"/>
              <a:t>風 颱風</a:t>
            </a:r>
            <a:endParaRPr lang="en-US" dirty="0"/>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34" b="17039"/>
          <a:stretch/>
        </p:blipFill>
        <p:spPr bwMode="auto">
          <a:xfrm>
            <a:off x="3491880" y="764704"/>
            <a:ext cx="53285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078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Sentiment</a:t>
            </a:r>
            <a:r>
              <a:rPr lang="en-US" sz="2000" dirty="0" smtClean="0"/>
              <a:t>: Based on Facebook user comments on the Fan Pages</a:t>
            </a:r>
            <a:endParaRPr lang="en-US" sz="20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66915"/>
          <a:stretch/>
        </p:blipFill>
        <p:spPr bwMode="auto">
          <a:xfrm>
            <a:off x="4139952" y="504056"/>
            <a:ext cx="362624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716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Tree>
    <p:extLst>
      <p:ext uri="{BB962C8B-B14F-4D97-AF65-F5344CB8AC3E}">
        <p14:creationId xmlns:p14="http://schemas.microsoft.com/office/powerpoint/2010/main" val="187365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Datatact: Intro</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Visualization</a:t>
            </a:r>
            <a:r>
              <a:rPr lang="en-US" sz="2000" dirty="0" smtClean="0"/>
              <a:t>: Fan </a:t>
            </a:r>
            <a:r>
              <a:rPr lang="en-US" sz="2000" dirty="0"/>
              <a:t>Pages users by countries</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781" b="2124"/>
          <a:stretch/>
        </p:blipFill>
        <p:spPr bwMode="auto">
          <a:xfrm>
            <a:off x="3275856" y="764704"/>
            <a:ext cx="522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084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88A495FE-E79B-4293-BE97-03B128127027}" type="slidenum">
              <a:rPr lang="en-US" smtClean="0"/>
              <a:t>31</a:t>
            </a:fld>
            <a:endParaRPr lang="en-US"/>
          </a:p>
        </p:txBody>
      </p:sp>
      <p:pic>
        <p:nvPicPr>
          <p:cNvPr id="3076" name="Picture 4" descr="T:\gDrive\ML\JasonJackie\biz\Daniel\Cathay\6.userComments國泰&amp;管理.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844824"/>
            <a:ext cx="5282829"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916832"/>
            <a:ext cx="2448272" cy="175432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Public </a:t>
            </a:r>
            <a:r>
              <a:rPr lang="en-US" sz="2000" dirty="0"/>
              <a:t>images of </a:t>
            </a:r>
            <a:r>
              <a:rPr lang="en-US" sz="2000" b="1" dirty="0">
                <a:solidFill>
                  <a:srgbClr val="0070C0"/>
                </a:solidFill>
              </a:rPr>
              <a:t>Cathay Pacific </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2017/07/12</a:t>
            </a:r>
            <a:r>
              <a:rPr lang="en-US" sz="1800" b="1" dirty="0"/>
              <a:t/>
            </a:r>
            <a:br>
              <a:rPr lang="en-US" sz="1800" b="1" dirty="0"/>
            </a:br>
            <a:endParaRPr lang="en-US" dirty="0"/>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3791421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prstGeom prst="rect">
            <a:avLst/>
          </a:prstGeom>
        </p:spPr>
        <p:txBody>
          <a:bodyPr/>
          <a:lstStyle/>
          <a:p>
            <a:fld id="{88A495FE-E79B-4293-BE97-03B128127027}" type="slidenum">
              <a:rPr lang="en-US" smtClean="0"/>
              <a:t>32</a:t>
            </a:fld>
            <a:endParaRPr lang="en-US"/>
          </a:p>
        </p:txBody>
      </p:sp>
      <p:pic>
        <p:nvPicPr>
          <p:cNvPr id="3074" name="Picture 2" descr="T:\gDrive\ML\JasonJackie\biz\Daniel\Wynn-typhoon\1.mediaPosts 永利.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484784"/>
            <a:ext cx="342231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gDrive\ML\JasonJackie\biz\Daniel\Wynn-typhoon\4.mediaPosts 永利皇宮&amp;天鴿風災.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80" y="3789040"/>
            <a:ext cx="5178176"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0242" y="1988840"/>
            <a:ext cx="4381797" cy="1692771"/>
          </a:xfrm>
          <a:prstGeom prst="rect">
            <a:avLst/>
          </a:prstGeom>
          <a:noFill/>
        </p:spPr>
        <p:txBody>
          <a:bodyPr wrap="square" rtlCol="0">
            <a:spAutoFit/>
          </a:bodyPr>
          <a:lstStyle/>
          <a:p>
            <a:pPr marL="285750" indent="-285750">
              <a:buFont typeface="Arial" panose="020B0604020202020204" pitchFamily="34" charset="0"/>
              <a:buChar char="•"/>
            </a:pPr>
            <a:r>
              <a:rPr lang="en-US" sz="2000" dirty="0"/>
              <a:t>Impact of </a:t>
            </a:r>
            <a:r>
              <a:rPr lang="en-US" sz="2000" dirty="0" err="1"/>
              <a:t>Hato</a:t>
            </a:r>
            <a:r>
              <a:rPr lang="en-US" sz="2000" dirty="0"/>
              <a:t> Typhoon to Macau </a:t>
            </a:r>
            <a:r>
              <a:rPr lang="en-US" sz="2000" dirty="0" smtClean="0"/>
              <a:t>Casinos (</a:t>
            </a:r>
            <a:r>
              <a:rPr lang="en-US" sz="2000" b="1" dirty="0" smtClean="0">
                <a:solidFill>
                  <a:srgbClr val="0070C0"/>
                </a:solidFill>
              </a:rPr>
              <a:t>Wynn</a:t>
            </a:r>
            <a:r>
              <a:rPr lang="en-US" sz="2000" dirty="0" smtClean="0"/>
              <a:t>)</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2017/08/30</a:t>
            </a:r>
            <a:r>
              <a:rPr lang="en-US" sz="1800" b="1" dirty="0"/>
              <a:t/>
            </a:r>
            <a:br>
              <a:rPr lang="en-US" sz="1800" b="1" dirty="0"/>
            </a:br>
            <a:endParaRPr lang="en-US" dirty="0"/>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 Social Listening</a:t>
            </a:r>
            <a:endParaRPr lang="en-US" dirty="0"/>
          </a:p>
        </p:txBody>
      </p:sp>
    </p:spTree>
    <p:extLst>
      <p:ext uri="{BB962C8B-B14F-4D97-AF65-F5344CB8AC3E}">
        <p14:creationId xmlns:p14="http://schemas.microsoft.com/office/powerpoint/2010/main" val="410457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相關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1" t="3085" r="2026" b="3180"/>
          <a:stretch/>
        </p:blipFill>
        <p:spPr bwMode="auto">
          <a:xfrm>
            <a:off x="1259632" y="3429000"/>
            <a:ext cx="5477518" cy="277023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Content </a:t>
            </a:r>
            <a:r>
              <a:rPr lang="en-US" dirty="0" smtClean="0"/>
              <a:t>Farm</a:t>
            </a:r>
            <a:endParaRPr lang="en-US" dirty="0"/>
          </a:p>
        </p:txBody>
      </p:sp>
      <p:sp>
        <p:nvSpPr>
          <p:cNvPr id="4" name="TextBox 3"/>
          <p:cNvSpPr txBox="1"/>
          <p:nvPr/>
        </p:nvSpPr>
        <p:spPr>
          <a:xfrm>
            <a:off x="467544" y="1700808"/>
            <a:ext cx="5184576" cy="1477328"/>
          </a:xfrm>
          <a:prstGeom prst="rect">
            <a:avLst/>
          </a:prstGeom>
          <a:noFill/>
        </p:spPr>
        <p:txBody>
          <a:bodyPr wrap="square" rtlCol="0">
            <a:spAutoFit/>
          </a:bodyPr>
          <a:lstStyle/>
          <a:p>
            <a:r>
              <a:rPr lang="en-US" sz="1800" dirty="0" smtClean="0"/>
              <a:t>Generate </a:t>
            </a:r>
            <a:r>
              <a:rPr lang="en-US" sz="1800" b="1" dirty="0">
                <a:solidFill>
                  <a:srgbClr val="0070C0"/>
                </a:solidFill>
              </a:rPr>
              <a:t>large amounts of textual content </a:t>
            </a:r>
            <a:r>
              <a:rPr lang="en-US" sz="1800" dirty="0" smtClean="0"/>
              <a:t>to </a:t>
            </a:r>
            <a:r>
              <a:rPr lang="en-US" sz="1800" dirty="0"/>
              <a:t>satisfy algorithms for </a:t>
            </a:r>
            <a:r>
              <a:rPr lang="en-US" sz="1800" b="1" dirty="0">
                <a:solidFill>
                  <a:srgbClr val="0070C0"/>
                </a:solidFill>
              </a:rPr>
              <a:t>maximal retrieval </a:t>
            </a:r>
            <a:r>
              <a:rPr lang="en-US" sz="1800" dirty="0"/>
              <a:t>by automated </a:t>
            </a:r>
            <a:r>
              <a:rPr lang="en-US" sz="1800" b="1" dirty="0">
                <a:solidFill>
                  <a:srgbClr val="0070C0"/>
                </a:solidFill>
              </a:rPr>
              <a:t>search engines </a:t>
            </a:r>
            <a:r>
              <a:rPr lang="en-US" sz="1800" dirty="0" smtClean="0"/>
              <a:t>or to </a:t>
            </a:r>
            <a:r>
              <a:rPr lang="en-US" sz="1800" dirty="0"/>
              <a:t>generate advertising revenue through attracting reader </a:t>
            </a:r>
            <a:r>
              <a:rPr lang="en-US" sz="1800" b="1" dirty="0">
                <a:solidFill>
                  <a:srgbClr val="0070C0"/>
                </a:solidFill>
              </a:rPr>
              <a:t>page views</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556792"/>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23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Market </a:t>
            </a:r>
            <a:r>
              <a:rPr lang="en-US" sz="1800" b="1" dirty="0" smtClean="0"/>
              <a:t>Basket</a:t>
            </a:r>
            <a:r>
              <a:rPr lang="en-US" sz="1800" dirty="0" smtClean="0"/>
              <a:t>: identifies </a:t>
            </a:r>
            <a:r>
              <a:rPr lang="en-US" sz="1800" dirty="0"/>
              <a:t>the </a:t>
            </a:r>
            <a:r>
              <a:rPr lang="en-US" sz="1800" b="1" dirty="0">
                <a:solidFill>
                  <a:srgbClr val="0070C0"/>
                </a:solidFill>
              </a:rPr>
              <a:t>strength of association</a:t>
            </a:r>
            <a:r>
              <a:rPr lang="en-US" sz="1800" dirty="0"/>
              <a:t> between pairs of products purchased together and identify patterns of </a:t>
            </a:r>
            <a:r>
              <a:rPr lang="en-US" sz="1800" b="1" dirty="0">
                <a:solidFill>
                  <a:srgbClr val="0070C0"/>
                </a:solidFill>
              </a:rPr>
              <a:t>co-occurrence</a:t>
            </a:r>
            <a:r>
              <a:rPr lang="en-US" sz="1800" dirty="0"/>
              <a:t>. </a:t>
            </a:r>
          </a:p>
          <a:p>
            <a:r>
              <a:rPr lang="en-US" sz="1800" dirty="0" smtClean="0"/>
              <a:t>	</a:t>
            </a:r>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err="1" smtClean="0"/>
              <a:t>Apriori</a:t>
            </a:r>
            <a:r>
              <a:rPr lang="en-US" sz="1600" dirty="0"/>
              <a:t>: </a:t>
            </a:r>
            <a:r>
              <a:rPr lang="en-US" sz="1600" dirty="0">
                <a:hlinkClick r:id="rId2"/>
              </a:rPr>
              <a:t>https://</a:t>
            </a:r>
            <a:r>
              <a:rPr lang="en-US" sz="1600" dirty="0" smtClean="0">
                <a:hlinkClick r:id="rId2"/>
              </a:rPr>
              <a:t>www.youtube.com/watch?v=TcUlzuQ27iQ</a:t>
            </a:r>
            <a:endParaRPr lang="en-US" sz="1600" dirty="0" smtClean="0"/>
          </a:p>
          <a:p>
            <a:pPr lvl="1">
              <a:buFont typeface="Arial" panose="020B0604020202020204" pitchFamily="34" charset="0"/>
              <a:buChar char="•"/>
            </a:pPr>
            <a:r>
              <a:rPr lang="en-US" sz="1600" dirty="0" smtClean="0"/>
              <a:t>FP-Growth</a:t>
            </a:r>
            <a:r>
              <a:rPr lang="en-US" sz="1600" dirty="0"/>
              <a:t>: </a:t>
            </a:r>
            <a:r>
              <a:rPr lang="en-US" sz="1600" dirty="0">
                <a:hlinkClick r:id="rId3"/>
              </a:rPr>
              <a:t>https://</a:t>
            </a:r>
            <a:r>
              <a:rPr lang="en-US" sz="1600" dirty="0" smtClean="0">
                <a:hlinkClick r:id="rId3"/>
              </a:rPr>
              <a:t>www.youtube.com/watch?v=vPcJEFFWN_k&amp;t=18s</a:t>
            </a:r>
            <a:endParaRPr lang="en-US" sz="1600" dirty="0" smtClean="0"/>
          </a:p>
          <a:p>
            <a:pPr lvl="1">
              <a:buFont typeface="Arial" panose="020B0604020202020204" pitchFamily="34" charset="0"/>
              <a:buChar char="•"/>
            </a:pPr>
            <a:endParaRPr lang="en-US" sz="1600" dirty="0" smtClean="0"/>
          </a:p>
          <a:p>
            <a:endParaRPr lang="en-US" sz="20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636912"/>
            <a:ext cx="551172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324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7" name="Content Placeholder 1"/>
          <p:cNvSpPr txBox="1">
            <a:spLocks/>
          </p:cNvSpPr>
          <p:nvPr/>
        </p:nvSpPr>
        <p:spPr>
          <a:xfrm>
            <a:off x="1547664" y="5445224"/>
            <a:ext cx="597666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2400" dirty="0" smtClean="0">
                <a:hlinkClick r:id="rId2"/>
              </a:rPr>
              <a:t>Supermarket Diaper &amp; Beer Story</a:t>
            </a:r>
            <a:endParaRPr lang="en-US" sz="1600" dirty="0" smtClean="0"/>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marL="457200" lvl="1" indent="0">
              <a:buNone/>
            </a:pPr>
            <a:endParaRPr lang="en-US" sz="1600" dirty="0" smtClean="0"/>
          </a:p>
          <a:p>
            <a:endParaRPr lang="en-US" sz="2000" dirty="0"/>
          </a:p>
        </p:txBody>
      </p:sp>
      <p:pic>
        <p:nvPicPr>
          <p:cNvPr id="2" name="Picture 2" descr="baby diaper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69" t="14198" r="17699" b="13457"/>
          <a:stretch/>
        </p:blipFill>
        <p:spPr bwMode="auto">
          <a:xfrm>
            <a:off x="611560" y="2060848"/>
            <a:ext cx="2731561" cy="3076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e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179" y="2348880"/>
            <a:ext cx="3789221"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3635896" y="3356992"/>
            <a:ext cx="1296144" cy="64807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25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sk ii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2996952"/>
            <a:ext cx="1884246" cy="28891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Datatact : </a:t>
            </a:r>
            <a:r>
              <a:rPr lang="en-US" dirty="0" smtClean="0"/>
              <a:t>Product Cross-selling</a:t>
            </a:r>
            <a:endParaRPr lang="en-US" dirty="0"/>
          </a:p>
        </p:txBody>
      </p:sp>
      <p:sp>
        <p:nvSpPr>
          <p:cNvPr id="6" name="AutoShape 2" descr="cosmetics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osmetics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1988840"/>
            <a:ext cx="26574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7" descr="ysl beauty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8884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10" descr="bodyshop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4290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547664" y="5733256"/>
            <a:ext cx="5830442" cy="461665"/>
          </a:xfrm>
          <a:prstGeom prst="rect">
            <a:avLst/>
          </a:prstGeom>
          <a:noFill/>
        </p:spPr>
        <p:txBody>
          <a:bodyPr wrap="none" rtlCol="0">
            <a:spAutoFit/>
          </a:bodyPr>
          <a:lstStyle/>
          <a:p>
            <a:r>
              <a:rPr lang="en-US" dirty="0" smtClean="0">
                <a:hlinkClick r:id="rId6"/>
              </a:rPr>
              <a:t>Datatact Example on Beauty Fan Pages</a:t>
            </a:r>
            <a:r>
              <a:rPr lang="en-US" dirty="0" smtClean="0"/>
              <a:t>  </a:t>
            </a:r>
            <a:endParaRPr lang="en-US" dirty="0"/>
          </a:p>
        </p:txBody>
      </p:sp>
    </p:spTree>
    <p:extLst>
      <p:ext uri="{BB962C8B-B14F-4D97-AF65-F5344CB8AC3E}">
        <p14:creationId xmlns:p14="http://schemas.microsoft.com/office/powerpoint/2010/main" val="1301313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37</a:t>
            </a:fld>
            <a:endParaRPr lang="en-US"/>
          </a:p>
        </p:txBody>
      </p:sp>
      <p:sp>
        <p:nvSpPr>
          <p:cNvPr id="3" name="Content Placeholder 2"/>
          <p:cNvSpPr>
            <a:spLocks noGrp="1"/>
          </p:cNvSpPr>
          <p:nvPr>
            <p:ph idx="4294967295"/>
          </p:nvPr>
        </p:nvSpPr>
        <p:spPr>
          <a:xfrm>
            <a:off x="4572000" y="2052638"/>
            <a:ext cx="3656012" cy="3240087"/>
          </a:xfrm>
        </p:spPr>
        <p:txBody>
          <a:bodyPr>
            <a:noAutofit/>
          </a:bodyPr>
          <a:lstStyle/>
          <a:p>
            <a:pPr marL="0" indent="0" algn="ctr">
              <a:buNone/>
            </a:pPr>
            <a:r>
              <a:rPr lang="en-US" sz="2400" i="1" dirty="0" smtClean="0">
                <a:solidFill>
                  <a:srgbClr val="0070C0"/>
                </a:solidFill>
              </a:rPr>
              <a:t>Every customer is also a marketer</a:t>
            </a:r>
            <a:endParaRPr lang="en-US" sz="2400" i="1" dirty="0">
              <a:solidFill>
                <a:srgbClr val="0070C0"/>
              </a:solidFill>
            </a:endParaRPr>
          </a:p>
          <a:p>
            <a:pPr marL="0" indent="0">
              <a:buNone/>
            </a:pPr>
            <a:endParaRPr lang="en-US" sz="2000" dirty="0"/>
          </a:p>
          <a:p>
            <a:pPr marL="0" lvl="0" indent="0">
              <a:buNone/>
            </a:pPr>
            <a:r>
              <a:rPr lang="en-US" sz="2000" dirty="0"/>
              <a:t>Disrupt the marketing industries by </a:t>
            </a:r>
            <a:r>
              <a:rPr lang="en-US" sz="2000" b="1" dirty="0">
                <a:solidFill>
                  <a:srgbClr val="0070C0"/>
                </a:solidFill>
              </a:rPr>
              <a:t>linking the brands to the customers directly </a:t>
            </a:r>
            <a:r>
              <a:rPr lang="en-US" sz="2000" dirty="0"/>
              <a:t>where the customers are </a:t>
            </a:r>
            <a:r>
              <a:rPr lang="en-US" sz="2000" b="1" dirty="0">
                <a:solidFill>
                  <a:srgbClr val="0070C0"/>
                </a:solidFill>
              </a:rPr>
              <a:t>both their marketers and buyers</a:t>
            </a:r>
            <a:r>
              <a:rPr lang="en-US" sz="2000" dirty="0"/>
              <a:t> at the same time</a:t>
            </a:r>
          </a:p>
          <a:p>
            <a:pPr marL="0" indent="0">
              <a:buNone/>
            </a:pPr>
            <a:endParaRPr lang="en-US" sz="2400" dirty="0" smtClean="0"/>
          </a:p>
          <a:p>
            <a:pPr marL="0" indent="0">
              <a:buNone/>
            </a:pPr>
            <a:endParaRPr lang="en-US" sz="2400" dirty="0"/>
          </a:p>
          <a:p>
            <a:endParaRPr lang="en-US" sz="2400" dirty="0"/>
          </a:p>
          <a:p>
            <a:endParaRPr lang="en-US" sz="2400" dirty="0"/>
          </a:p>
        </p:txBody>
      </p:sp>
      <p:pic>
        <p:nvPicPr>
          <p:cNvPr id="2050" name="Picture 2" descr="T:\gDrive\ML\JasonJackie\docs\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03" y="2052155"/>
            <a:ext cx="2793206" cy="29241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1071556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38</a:t>
            </a:fld>
            <a:endParaRPr lang="en-US"/>
          </a:p>
        </p:txBody>
      </p:sp>
      <p:sp>
        <p:nvSpPr>
          <p:cNvPr id="3" name="Content Placeholder 2"/>
          <p:cNvSpPr>
            <a:spLocks noGrp="1"/>
          </p:cNvSpPr>
          <p:nvPr>
            <p:ph idx="4294967295"/>
          </p:nvPr>
        </p:nvSpPr>
        <p:spPr>
          <a:xfrm>
            <a:off x="320724" y="1363663"/>
            <a:ext cx="5259388" cy="4851400"/>
          </a:xfrm>
        </p:spPr>
        <p:txBody>
          <a:bodyPr>
            <a:noAutofit/>
          </a:bodyPr>
          <a:lstStyle/>
          <a:p>
            <a:endParaRPr lang="en-US" sz="1800" dirty="0" smtClean="0"/>
          </a:p>
          <a:p>
            <a:pPr>
              <a:buFont typeface="Arial" panose="020B0604020202020204" pitchFamily="34" charset="0"/>
              <a:buChar char="•"/>
            </a:pPr>
            <a:r>
              <a:rPr lang="en-US" sz="1800" b="1" u="sng" dirty="0"/>
              <a:t>Big Companies</a:t>
            </a:r>
            <a:r>
              <a:rPr lang="en-US" sz="1800" dirty="0" smtClean="0"/>
              <a:t>: Apart </a:t>
            </a:r>
            <a:r>
              <a:rPr lang="en-US" sz="1800" dirty="0"/>
              <a:t>from knowing someone’s interest on a particular brand or product, it’s also important as who’re selling to them. Many people </a:t>
            </a:r>
            <a:r>
              <a:rPr lang="en-US" sz="1800" dirty="0" smtClean="0"/>
              <a:t>will </a:t>
            </a:r>
            <a:r>
              <a:rPr lang="en-US" sz="1800" b="1" dirty="0">
                <a:solidFill>
                  <a:srgbClr val="0070C0"/>
                </a:solidFill>
              </a:rPr>
              <a:t>turn down a </a:t>
            </a:r>
            <a:r>
              <a:rPr lang="en-US" sz="1800" b="1" dirty="0" smtClean="0">
                <a:solidFill>
                  <a:srgbClr val="0070C0"/>
                </a:solidFill>
              </a:rPr>
              <a:t>promotion from </a:t>
            </a:r>
            <a:r>
              <a:rPr lang="en-US" sz="1800" b="1" dirty="0">
                <a:solidFill>
                  <a:srgbClr val="0070C0"/>
                </a:solidFill>
              </a:rPr>
              <a:t>a stranger </a:t>
            </a:r>
            <a:r>
              <a:rPr lang="en-US" sz="1800" dirty="0" smtClean="0"/>
              <a:t>(sales or marketer). </a:t>
            </a:r>
            <a:r>
              <a:rPr lang="en-US" sz="1800" dirty="0"/>
              <a:t>Even if </a:t>
            </a:r>
            <a:r>
              <a:rPr lang="en-US" sz="1800" dirty="0" smtClean="0"/>
              <a:t>the call/message is from </a:t>
            </a:r>
            <a:r>
              <a:rPr lang="en-US" sz="1800" dirty="0"/>
              <a:t>the brand itself, </a:t>
            </a:r>
            <a:r>
              <a:rPr lang="en-US" sz="1800" dirty="0" smtClean="0"/>
              <a:t>they may consider it </a:t>
            </a:r>
            <a:r>
              <a:rPr lang="en-US" sz="1800" dirty="0"/>
              <a:t>as </a:t>
            </a:r>
            <a:r>
              <a:rPr lang="en-US" sz="1800" dirty="0" smtClean="0"/>
              <a:t>“hard sell”.</a:t>
            </a:r>
            <a:endParaRPr lang="en-US" sz="1800" dirty="0"/>
          </a:p>
          <a:p>
            <a:pPr marL="0" indent="0">
              <a:buNone/>
            </a:pPr>
            <a:endParaRPr lang="en-US" sz="1800" dirty="0"/>
          </a:p>
          <a:p>
            <a:pPr>
              <a:buFont typeface="Arial" panose="020B0604020202020204" pitchFamily="34" charset="0"/>
              <a:buChar char="•"/>
            </a:pPr>
            <a:r>
              <a:rPr lang="en-US" sz="1800" b="1" u="sng" dirty="0"/>
              <a:t>Small Companies</a:t>
            </a:r>
            <a:r>
              <a:rPr lang="en-US" sz="1800" dirty="0" smtClean="0"/>
              <a:t>: Established Companies </a:t>
            </a:r>
            <a:r>
              <a:rPr lang="en-US" sz="1800" dirty="0"/>
              <a:t>have been</a:t>
            </a:r>
            <a:r>
              <a:rPr lang="en-US" sz="1800" dirty="0" smtClean="0"/>
              <a:t> using </a:t>
            </a:r>
            <a:r>
              <a:rPr lang="en-US" sz="1800" dirty="0"/>
              <a:t>KOLs (Key People Leader) to promote their brands and products. However, for </a:t>
            </a:r>
            <a:r>
              <a:rPr lang="en-US" sz="1800" dirty="0" smtClean="0"/>
              <a:t>smaller firms, </a:t>
            </a:r>
            <a:r>
              <a:rPr lang="en-US" sz="1800" b="1" dirty="0">
                <a:solidFill>
                  <a:srgbClr val="0070C0"/>
                </a:solidFill>
              </a:rPr>
              <a:t>KOLs are usually too expensive and may not be cost effective</a:t>
            </a:r>
            <a:r>
              <a:rPr lang="en-US" sz="1800" dirty="0"/>
              <a:t>. Also, there is no accurate way to measure the effectiveness of an KOL</a:t>
            </a:r>
            <a:r>
              <a:rPr lang="en-US" sz="1800" dirty="0" smtClean="0"/>
              <a:t>.</a:t>
            </a:r>
            <a:endParaRPr lang="en-US" sz="2000" dirty="0" smtClean="0"/>
          </a:p>
          <a:p>
            <a:pPr marL="0" indent="0">
              <a:buNone/>
            </a:pPr>
            <a:endParaRPr lang="en-US" sz="2000" dirty="0"/>
          </a:p>
          <a:p>
            <a:endParaRPr lang="en-US" sz="2000" dirty="0"/>
          </a:p>
          <a:p>
            <a:endParaRPr lang="en-US" sz="2000" dirty="0"/>
          </a:p>
        </p:txBody>
      </p:sp>
      <p:pic>
        <p:nvPicPr>
          <p:cNvPr id="3074" name="Picture 2" descr="T:\gDrive\ML\JasonJackie\docs\K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45" y="2178120"/>
            <a:ext cx="3044430" cy="32216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2269476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39</a:t>
            </a:fld>
            <a:endParaRPr lang="en-US"/>
          </a:p>
        </p:txBody>
      </p:sp>
      <p:sp>
        <p:nvSpPr>
          <p:cNvPr id="3" name="Content Placeholder 2"/>
          <p:cNvSpPr>
            <a:spLocks noGrp="1"/>
          </p:cNvSpPr>
          <p:nvPr>
            <p:ph idx="4294967295"/>
          </p:nvPr>
        </p:nvSpPr>
        <p:spPr>
          <a:xfrm>
            <a:off x="356418" y="1371600"/>
            <a:ext cx="4719638" cy="4576763"/>
          </a:xfrm>
        </p:spPr>
        <p:txBody>
          <a:bodyPr>
            <a:noAutofit/>
          </a:bodyPr>
          <a:lstStyle/>
          <a:p>
            <a:endParaRPr lang="en-US" sz="1800" dirty="0" smtClean="0"/>
          </a:p>
          <a:p>
            <a:pPr>
              <a:buFont typeface="Arial" panose="020B0604020202020204" pitchFamily="34" charset="0"/>
              <a:buChar char="•"/>
            </a:pPr>
            <a:r>
              <a:rPr lang="en-US" sz="1800" dirty="0" smtClean="0"/>
              <a:t>In Social Media (like FB), friends </a:t>
            </a:r>
            <a:r>
              <a:rPr lang="en-US" sz="1800" b="1" dirty="0" smtClean="0">
                <a:solidFill>
                  <a:srgbClr val="0070C0"/>
                </a:solidFill>
              </a:rPr>
              <a:t>like to tag each</a:t>
            </a:r>
            <a:r>
              <a:rPr lang="en-US" sz="1800" dirty="0" smtClean="0"/>
              <a:t> for certain brands and products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 word cloud from the 200 Beauty related FB Fan Pages shows that many </a:t>
            </a:r>
            <a:r>
              <a:rPr lang="en-US" sz="1800" b="1" dirty="0" smtClean="0">
                <a:solidFill>
                  <a:srgbClr val="0070C0"/>
                </a:solidFill>
              </a:rPr>
              <a:t>comments are friends “names”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details reveal a particular user tagging her friend frequently </a:t>
            </a:r>
          </a:p>
          <a:p>
            <a:pPr marL="285750" indent="-285750">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2400" dirty="0"/>
          </a:p>
        </p:txBody>
      </p:sp>
      <p:pic>
        <p:nvPicPr>
          <p:cNvPr id="5" name="Picture 4" descr="Word Clouds and Corrections - Google Chrome"/>
          <p:cNvPicPr>
            <a:picLocks noChangeAspect="1"/>
          </p:cNvPicPr>
          <p:nvPr/>
        </p:nvPicPr>
        <p:blipFill rotWithShape="1">
          <a:blip r:embed="rId2">
            <a:extLst>
              <a:ext uri="{28A0092B-C50C-407E-A947-70E740481C1C}">
                <a14:useLocalDpi xmlns:a14="http://schemas.microsoft.com/office/drawing/2010/main" val="0"/>
              </a:ext>
            </a:extLst>
          </a:blip>
          <a:srcRect l="6277" t="19924" r="42941" b="6518"/>
          <a:stretch/>
        </p:blipFill>
        <p:spPr>
          <a:xfrm>
            <a:off x="5300771" y="1584806"/>
            <a:ext cx="3806576" cy="3816424"/>
          </a:xfrm>
          <a:prstGeom prst="rect">
            <a:avLst/>
          </a:prstGeom>
        </p:spPr>
      </p:pic>
      <p:sp>
        <p:nvSpPr>
          <p:cNvPr id="6" name="AutoShape 2" descr="blob:https://web.whatsapp.com/4dfdb0a5-e2cf-49a5-88c1-2a74856e6652"/>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blob:https://web.whatsapp.com/4dfdb0a5-e2cf-49a5-88c1-2a74856e6652"/>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https://web.whatsapp.com/4dfdb0a5-e2cf-49a5-88c1-2a74856e6652"/>
          <p:cNvSpPr>
            <a:spLocks noChangeAspect="1" noChangeArrowheads="1"/>
          </p:cNvSpPr>
          <p:nvPr/>
        </p:nvSpPr>
        <p:spPr bwMode="auto">
          <a:xfrm>
            <a:off x="345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blob:https://web.whatsapp.com/4dfdb0a5-e2cf-49a5-88c1-2a74856e6652"/>
          <p:cNvSpPr>
            <a:spLocks noChangeAspect="1" noChangeArrowheads="1"/>
          </p:cNvSpPr>
          <p:nvPr/>
        </p:nvSpPr>
        <p:spPr bwMode="auto">
          <a:xfrm>
            <a:off x="459581" y="3127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09" r="12710" b="33649"/>
          <a:stretch/>
        </p:blipFill>
        <p:spPr>
          <a:xfrm>
            <a:off x="477143" y="4540428"/>
            <a:ext cx="4917460" cy="1721604"/>
          </a:xfrm>
          <a:prstGeom prst="rect">
            <a:avLst/>
          </a:prstGeom>
        </p:spPr>
      </p:pic>
      <p:sp>
        <p:nvSpPr>
          <p:cNvPr id="12" name="Right Arrow 11"/>
          <p:cNvSpPr/>
          <p:nvPr/>
        </p:nvSpPr>
        <p:spPr>
          <a:xfrm>
            <a:off x="4854540" y="3008386"/>
            <a:ext cx="4238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569781" y="4543046"/>
            <a:ext cx="36871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2530548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Data, Data….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0866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810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40</a:t>
            </a:fld>
            <a:endParaRPr lang="en-US"/>
          </a:p>
        </p:txBody>
      </p:sp>
      <p:sp>
        <p:nvSpPr>
          <p:cNvPr id="3" name="Content Placeholder 2"/>
          <p:cNvSpPr>
            <a:spLocks noGrp="1"/>
          </p:cNvSpPr>
          <p:nvPr>
            <p:ph idx="4294967295"/>
          </p:nvPr>
        </p:nvSpPr>
        <p:spPr>
          <a:xfrm>
            <a:off x="330398" y="1620838"/>
            <a:ext cx="8274050" cy="4851400"/>
          </a:xfrm>
        </p:spPr>
        <p:txBody>
          <a:bodyPr>
            <a:noAutofit/>
          </a:bodyPr>
          <a:lstStyle/>
          <a:p>
            <a:pPr marL="0" indent="0">
              <a:buNone/>
            </a:pPr>
            <a:r>
              <a:rPr lang="en-US" sz="1800" b="1" u="sng" dirty="0"/>
              <a:t>Observations</a:t>
            </a:r>
          </a:p>
          <a:p>
            <a:pPr lvl="0">
              <a:buFont typeface="Arial" panose="020B0604020202020204" pitchFamily="34" charset="0"/>
              <a:buChar char="•"/>
            </a:pPr>
            <a:r>
              <a:rPr lang="en-US" sz="1800" dirty="0" smtClean="0"/>
              <a:t>Those users who are </a:t>
            </a:r>
            <a:r>
              <a:rPr lang="en-US" sz="1800" b="1" dirty="0" smtClean="0">
                <a:solidFill>
                  <a:srgbClr val="0070C0"/>
                </a:solidFill>
              </a:rPr>
              <a:t>actively tagger their friends </a:t>
            </a:r>
            <a:r>
              <a:rPr lang="en-US" sz="1800" dirty="0" smtClean="0"/>
              <a:t>for products are, in a way, helping to market the brands</a:t>
            </a:r>
            <a:endParaRPr lang="en-US" sz="1800" dirty="0"/>
          </a:p>
          <a:p>
            <a:pPr lvl="0">
              <a:buFont typeface="Arial" panose="020B0604020202020204" pitchFamily="34" charset="0"/>
              <a:buChar char="•"/>
            </a:pPr>
            <a:r>
              <a:rPr lang="en-US" sz="1800" dirty="0" smtClean="0"/>
              <a:t>Through the network of friends, it would be easier to sell the products as it </a:t>
            </a:r>
            <a:r>
              <a:rPr lang="en-US" sz="1800" b="1" dirty="0" smtClean="0">
                <a:solidFill>
                  <a:srgbClr val="0070C0"/>
                </a:solidFill>
              </a:rPr>
              <a:t>solved the issue of talking to a strangers</a:t>
            </a:r>
            <a:endParaRPr lang="en-US" sz="1800" b="1" dirty="0">
              <a:solidFill>
                <a:srgbClr val="0070C0"/>
              </a:solidFill>
            </a:endParaRPr>
          </a:p>
          <a:p>
            <a:pPr lvl="0">
              <a:buFont typeface="Arial" panose="020B0604020202020204" pitchFamily="34" charset="0"/>
              <a:buChar char="•"/>
            </a:pPr>
            <a:r>
              <a:rPr lang="en-US" sz="1800" dirty="0" smtClean="0"/>
              <a:t>There can be a </a:t>
            </a:r>
            <a:r>
              <a:rPr lang="en-US" sz="1800" b="1" dirty="0" smtClean="0">
                <a:solidFill>
                  <a:srgbClr val="0070C0"/>
                </a:solidFill>
              </a:rPr>
              <a:t>timing benefit </a:t>
            </a:r>
            <a:r>
              <a:rPr lang="en-US" sz="1800" dirty="0" smtClean="0"/>
              <a:t>as a friend may know another friend who is currently looking for a particular product</a:t>
            </a:r>
            <a:endParaRPr lang="en-US" sz="1800" dirty="0"/>
          </a:p>
          <a:p>
            <a:pPr marL="0" indent="0">
              <a:buNone/>
            </a:pPr>
            <a:endParaRPr lang="en-US" sz="1800" b="1" u="sng" dirty="0" smtClean="0"/>
          </a:p>
          <a:p>
            <a:pPr marL="0" indent="0">
              <a:buNone/>
            </a:pPr>
            <a:r>
              <a:rPr lang="en-US" sz="1800" b="1" u="sng" dirty="0"/>
              <a:t>Goals</a:t>
            </a:r>
          </a:p>
          <a:p>
            <a:pPr lvl="0">
              <a:buFont typeface="Arial" panose="020B0604020202020204" pitchFamily="34" charset="0"/>
              <a:buChar char="•"/>
            </a:pPr>
            <a:r>
              <a:rPr lang="en-US" sz="1800" b="1" dirty="0" smtClean="0">
                <a:solidFill>
                  <a:srgbClr val="0070C0"/>
                </a:solidFill>
              </a:rPr>
              <a:t>Turn people into COLs </a:t>
            </a:r>
            <a:r>
              <a:rPr lang="en-US" sz="1800" dirty="0" smtClean="0"/>
              <a:t>(e.g. our data reveals who are most active on certain categories of products and actively tagging their friends)</a:t>
            </a:r>
            <a:endParaRPr lang="en-US" sz="1800" dirty="0"/>
          </a:p>
          <a:p>
            <a:pPr lvl="0">
              <a:buFont typeface="Arial" panose="020B0604020202020204" pitchFamily="34" charset="0"/>
              <a:buChar char="•"/>
            </a:pPr>
            <a:r>
              <a:rPr lang="en-US" sz="1800" dirty="0" smtClean="0"/>
              <a:t>Those COLs work for the brands for </a:t>
            </a:r>
            <a:r>
              <a:rPr lang="en-US" sz="1800" b="1" dirty="0" smtClean="0">
                <a:solidFill>
                  <a:srgbClr val="0070C0"/>
                </a:solidFill>
              </a:rPr>
              <a:t>rewards</a:t>
            </a:r>
            <a:r>
              <a:rPr lang="en-US" sz="1800" dirty="0" smtClean="0"/>
              <a:t>; while the brands leverage them to </a:t>
            </a:r>
            <a:r>
              <a:rPr lang="en-US" sz="1800" b="1" dirty="0" smtClean="0">
                <a:solidFill>
                  <a:srgbClr val="0070C0"/>
                </a:solidFill>
              </a:rPr>
              <a:t>increase the sales </a:t>
            </a:r>
            <a:r>
              <a:rPr lang="en-US" sz="1800" dirty="0" smtClean="0"/>
              <a:t>to their network of friends</a:t>
            </a:r>
            <a:endParaRPr lang="en-US" sz="1800" dirty="0"/>
          </a:p>
          <a:p>
            <a:pPr lvl="0">
              <a:buFont typeface="Arial" panose="020B0604020202020204" pitchFamily="34" charset="0"/>
              <a:buChar char="•"/>
            </a:pPr>
            <a:r>
              <a:rPr lang="en-US" sz="1800" b="1" dirty="0" smtClean="0">
                <a:solidFill>
                  <a:srgbClr val="0070C0"/>
                </a:solidFill>
              </a:rPr>
              <a:t>Every </a:t>
            </a:r>
            <a:r>
              <a:rPr lang="en-US" sz="1800" b="1" dirty="0">
                <a:solidFill>
                  <a:srgbClr val="0070C0"/>
                </a:solidFill>
              </a:rPr>
              <a:t>customer is also a </a:t>
            </a:r>
            <a:r>
              <a:rPr lang="en-US" sz="1800" b="1" dirty="0" smtClean="0">
                <a:solidFill>
                  <a:srgbClr val="0070C0"/>
                </a:solidFill>
              </a:rPr>
              <a:t>marketer</a:t>
            </a:r>
            <a:r>
              <a:rPr lang="en-US" sz="1800" b="1" dirty="0" smtClean="0"/>
              <a:t>! </a:t>
            </a:r>
            <a:r>
              <a:rPr lang="en-US" sz="1800" b="1" dirty="0" smtClean="0">
                <a:solidFill>
                  <a:srgbClr val="0070C0"/>
                </a:solidFill>
              </a:rPr>
              <a:t>Linking </a:t>
            </a:r>
            <a:r>
              <a:rPr lang="en-US" sz="1800" b="1" dirty="0">
                <a:solidFill>
                  <a:srgbClr val="0070C0"/>
                </a:solidFill>
              </a:rPr>
              <a:t>the brands to the customers directly</a:t>
            </a:r>
            <a:r>
              <a:rPr lang="en-US" sz="1800" b="1" dirty="0"/>
              <a:t> </a:t>
            </a:r>
            <a:r>
              <a:rPr lang="en-US" sz="1800" dirty="0"/>
              <a:t>where </a:t>
            </a:r>
            <a:r>
              <a:rPr lang="en-US" sz="1800" b="1" dirty="0" smtClean="0">
                <a:solidFill>
                  <a:srgbClr val="0070C0"/>
                </a:solidFill>
              </a:rPr>
              <a:t>customers </a:t>
            </a:r>
            <a:r>
              <a:rPr lang="en-US" sz="1800" b="1" dirty="0">
                <a:solidFill>
                  <a:srgbClr val="0070C0"/>
                </a:solidFill>
              </a:rPr>
              <a:t>are both </a:t>
            </a:r>
            <a:r>
              <a:rPr lang="en-US" sz="1800" b="1" dirty="0" smtClean="0">
                <a:solidFill>
                  <a:srgbClr val="0070C0"/>
                </a:solidFill>
              </a:rPr>
              <a:t>marketers </a:t>
            </a:r>
            <a:r>
              <a:rPr lang="en-US" sz="1800" b="1" dirty="0">
                <a:solidFill>
                  <a:srgbClr val="0070C0"/>
                </a:solidFill>
              </a:rPr>
              <a:t>and </a:t>
            </a:r>
            <a:r>
              <a:rPr lang="en-US" sz="1800" b="1" dirty="0" smtClean="0">
                <a:solidFill>
                  <a:srgbClr val="0070C0"/>
                </a:solidFill>
              </a:rPr>
              <a:t>buyers</a:t>
            </a:r>
            <a:endParaRPr lang="en-US" sz="1800" b="1" dirty="0">
              <a:solidFill>
                <a:srgbClr val="0070C0"/>
              </a:solidFill>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693797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41</a:t>
            </a:fld>
            <a:endParaRPr lang="en-US"/>
          </a:p>
        </p:txBody>
      </p:sp>
      <p:sp>
        <p:nvSpPr>
          <p:cNvPr id="3" name="Content Placeholder 2"/>
          <p:cNvSpPr>
            <a:spLocks noGrp="1"/>
          </p:cNvSpPr>
          <p:nvPr>
            <p:ph idx="4294967295"/>
          </p:nvPr>
        </p:nvSpPr>
        <p:spPr>
          <a:xfrm>
            <a:off x="356542" y="1700212"/>
            <a:ext cx="4935538" cy="2880915"/>
          </a:xfrm>
        </p:spPr>
        <p:txBody>
          <a:bodyPr>
            <a:noAutofit/>
          </a:bodyPr>
          <a:lstStyle/>
          <a:p>
            <a:pPr marL="0" indent="0">
              <a:buNone/>
            </a:pPr>
            <a:r>
              <a:rPr lang="en-US" sz="1800" b="1" u="sng" dirty="0" smtClean="0"/>
              <a:t>COL Identification</a:t>
            </a:r>
            <a:endParaRPr lang="en-US" sz="1800" b="1" u="sng" dirty="0"/>
          </a:p>
          <a:p>
            <a:pPr>
              <a:buFont typeface="Arial" panose="020B0604020202020204" pitchFamily="34" charset="0"/>
              <a:buChar char="•"/>
            </a:pPr>
            <a:r>
              <a:rPr lang="en-US" sz="1800" b="1" dirty="0">
                <a:solidFill>
                  <a:srgbClr val="0070C0"/>
                </a:solidFill>
              </a:rPr>
              <a:t>Friend List</a:t>
            </a:r>
            <a:r>
              <a:rPr lang="en-US" sz="1800" dirty="0"/>
              <a:t>: number of friends</a:t>
            </a:r>
          </a:p>
          <a:p>
            <a:pPr lvl="0">
              <a:buFont typeface="Arial" panose="020B0604020202020204" pitchFamily="34" charset="0"/>
              <a:buChar char="•"/>
            </a:pPr>
            <a:r>
              <a:rPr lang="en-US" sz="1800" b="1" dirty="0" smtClean="0">
                <a:solidFill>
                  <a:srgbClr val="0070C0"/>
                </a:solidFill>
              </a:rPr>
              <a:t>COL Profile</a:t>
            </a:r>
            <a:r>
              <a:rPr lang="en-US" sz="1800" dirty="0" smtClean="0"/>
              <a:t>: trace the user actions </a:t>
            </a:r>
          </a:p>
          <a:p>
            <a:pPr lvl="0">
              <a:buFont typeface="Arial" panose="020B0604020202020204" pitchFamily="34" charset="0"/>
              <a:buChar char="•"/>
            </a:pPr>
            <a:r>
              <a:rPr lang="en-US" sz="1800" b="1" dirty="0" smtClean="0">
                <a:solidFill>
                  <a:srgbClr val="0070C0"/>
                </a:solidFill>
              </a:rPr>
              <a:t>Activity </a:t>
            </a:r>
            <a:r>
              <a:rPr lang="en-US" sz="1800" b="1" dirty="0">
                <a:solidFill>
                  <a:srgbClr val="0070C0"/>
                </a:solidFill>
              </a:rPr>
              <a:t>Heat Map</a:t>
            </a:r>
            <a:r>
              <a:rPr lang="en-US" sz="1800" dirty="0" smtClean="0"/>
              <a:t>: based on the activity metrics which include the frequency of tagging friends, reactions (likes, angry, wow) to particular content or comments</a:t>
            </a:r>
            <a:endParaRPr lang="en-US" sz="1800" dirty="0"/>
          </a:p>
          <a:p>
            <a:pPr lvl="0">
              <a:buFont typeface="Arial" panose="020B0604020202020204" pitchFamily="34" charset="0"/>
              <a:buChar char="•"/>
            </a:pPr>
            <a:r>
              <a:rPr lang="en-US" sz="1800" b="1" dirty="0" smtClean="0">
                <a:solidFill>
                  <a:srgbClr val="0070C0"/>
                </a:solidFill>
              </a:rPr>
              <a:t>Friends reaction</a:t>
            </a:r>
            <a:r>
              <a:rPr lang="en-US" sz="1800" dirty="0" smtClean="0"/>
              <a:t>: tagged friends like it or reply with positive comments</a:t>
            </a:r>
            <a:endParaRPr lang="en-US" sz="1800" dirty="0"/>
          </a:p>
          <a:p>
            <a:pPr marL="0" indent="0">
              <a:buNone/>
            </a:pPr>
            <a:endParaRPr lang="en-US" sz="1800" b="1" u="sng" dirty="0" smtClean="0"/>
          </a:p>
        </p:txBody>
      </p:sp>
      <p:pic>
        <p:nvPicPr>
          <p:cNvPr id="4098" name="Picture 2" descr="T:\gDrive\ML\JasonJackie\docs\KOL-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060848"/>
            <a:ext cx="2501882" cy="1909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36096" y="5013176"/>
            <a:ext cx="184731" cy="461665"/>
          </a:xfrm>
          <a:prstGeom prst="rect">
            <a:avLst/>
          </a:prstGeom>
          <a:noFill/>
        </p:spPr>
        <p:txBody>
          <a:bodyPr wrap="none" rtlCol="0">
            <a:spAutoFit/>
          </a:bodyPr>
          <a:lstStyle/>
          <a:p>
            <a:endParaRPr lang="en-US" dirty="0"/>
          </a:p>
        </p:txBody>
      </p:sp>
      <p:sp>
        <p:nvSpPr>
          <p:cNvPr id="7" name="TextBox 6"/>
          <p:cNvSpPr txBox="1"/>
          <p:nvPr/>
        </p:nvSpPr>
        <p:spPr>
          <a:xfrm>
            <a:off x="311224" y="4687976"/>
            <a:ext cx="8077200" cy="1477328"/>
          </a:xfrm>
          <a:prstGeom prst="rect">
            <a:avLst/>
          </a:prstGeom>
          <a:noFill/>
        </p:spPr>
        <p:txBody>
          <a:bodyPr wrap="square" rtlCol="0">
            <a:spAutoFit/>
          </a:bodyPr>
          <a:lstStyle/>
          <a:p>
            <a:pPr marL="0" indent="0">
              <a:buNone/>
            </a:pPr>
            <a:r>
              <a:rPr lang="en-US" sz="1800" b="1" u="sng" dirty="0"/>
              <a:t>Goals</a:t>
            </a:r>
          </a:p>
          <a:p>
            <a:pPr marL="285750" lvl="0" indent="-285750">
              <a:buFont typeface="Arial" panose="020B0604020202020204" pitchFamily="34" charset="0"/>
              <a:buChar char="•"/>
            </a:pPr>
            <a:r>
              <a:rPr lang="en-US" sz="1800" dirty="0"/>
              <a:t>Match the COL profile to the appropriate brands/companies</a:t>
            </a:r>
          </a:p>
          <a:p>
            <a:pPr marL="285750" lvl="0" indent="-285750">
              <a:buFont typeface="Arial" panose="020B0604020202020204" pitchFamily="34" charset="0"/>
              <a:buChar char="•"/>
            </a:pPr>
            <a:r>
              <a:rPr lang="en-US" sz="1800" dirty="0"/>
              <a:t>COL </a:t>
            </a:r>
            <a:r>
              <a:rPr lang="en-US" sz="1800" b="1" dirty="0">
                <a:solidFill>
                  <a:srgbClr val="0070C0"/>
                </a:solidFill>
              </a:rPr>
              <a:t>matching fee is based on the effectiveness </a:t>
            </a:r>
            <a:r>
              <a:rPr lang="en-US" sz="1800" dirty="0" smtClean="0"/>
              <a:t>(e.g. Feedback Rate, the usage of </a:t>
            </a:r>
            <a:r>
              <a:rPr lang="en-US" sz="1800" b="1" dirty="0">
                <a:solidFill>
                  <a:srgbClr val="0070C0"/>
                </a:solidFill>
              </a:rPr>
              <a:t>discount coupon </a:t>
            </a:r>
            <a:r>
              <a:rPr lang="en-US" sz="1800" dirty="0" smtClean="0"/>
              <a:t>issued by the COL)</a:t>
            </a:r>
            <a:endParaRPr lang="en-US" sz="1800" dirty="0"/>
          </a:p>
          <a:p>
            <a:pPr marL="285750" lvl="0" indent="-285750">
              <a:buFont typeface="Arial" panose="020B0604020202020204" pitchFamily="34" charset="0"/>
              <a:buChar char="•"/>
            </a:pPr>
            <a:r>
              <a:rPr lang="en-US" sz="1800" dirty="0"/>
              <a:t>Make the COL </a:t>
            </a:r>
            <a:r>
              <a:rPr lang="en-US" sz="1800" b="1" dirty="0">
                <a:solidFill>
                  <a:srgbClr val="0070C0"/>
                </a:solidFill>
              </a:rPr>
              <a:t>exclusively</a:t>
            </a:r>
            <a:r>
              <a:rPr lang="en-US" sz="1800" dirty="0"/>
              <a:t> for a company will incur additional charge</a:t>
            </a: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458539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42</a:t>
            </a:fld>
            <a:endParaRPr lang="en-US"/>
          </a:p>
        </p:txBody>
      </p:sp>
      <p:sp>
        <p:nvSpPr>
          <p:cNvPr id="5" name="TextBox 4"/>
          <p:cNvSpPr txBox="1"/>
          <p:nvPr/>
        </p:nvSpPr>
        <p:spPr>
          <a:xfrm>
            <a:off x="485378" y="1772816"/>
            <a:ext cx="8175661" cy="1600438"/>
          </a:xfrm>
          <a:prstGeom prst="rect">
            <a:avLst/>
          </a:prstGeom>
          <a:noFill/>
        </p:spPr>
        <p:txBody>
          <a:bodyPr wrap="square" rtlCol="0">
            <a:spAutoFit/>
          </a:bodyPr>
          <a:lstStyle/>
          <a:p>
            <a:r>
              <a:rPr lang="en-US" sz="1800" b="1" u="sng" dirty="0"/>
              <a:t>Revenue Opportunities</a:t>
            </a:r>
          </a:p>
          <a:p>
            <a:pPr marL="285750" indent="-285750">
              <a:buFont typeface="Arial" panose="020B0604020202020204" pitchFamily="34" charset="0"/>
              <a:buChar char="•"/>
            </a:pPr>
            <a:r>
              <a:rPr lang="en-US" sz="1600" dirty="0" smtClean="0"/>
              <a:t>HK market has estimated </a:t>
            </a:r>
            <a:r>
              <a:rPr lang="en-US" sz="1600" b="1" dirty="0" smtClean="0">
                <a:solidFill>
                  <a:srgbClr val="0070C0"/>
                </a:solidFill>
              </a:rPr>
              <a:t>3.76 millions</a:t>
            </a:r>
            <a:r>
              <a:rPr lang="en-US" sz="1600" dirty="0" smtClean="0"/>
              <a:t> active FB users in 2019</a:t>
            </a:r>
          </a:p>
          <a:p>
            <a:pPr lvl="1"/>
            <a:r>
              <a:rPr lang="en-US" sz="1600" dirty="0">
                <a:hlinkClick r:id="rId2"/>
              </a:rPr>
              <a:t>https://www.statista.com/statistics/558226/number-of-facebook-users-in-hong-kong/</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Each user can be engaged in multiple expertise areas where average COL matching fees is estimated to be </a:t>
            </a:r>
            <a:r>
              <a:rPr lang="en-US" sz="1600" b="1" dirty="0" smtClean="0">
                <a:solidFill>
                  <a:srgbClr val="0070C0"/>
                </a:solidFill>
              </a:rPr>
              <a:t>HK$ 1,000 per case</a:t>
            </a: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68400811"/>
              </p:ext>
            </p:extLst>
          </p:nvPr>
        </p:nvGraphicFramePr>
        <p:xfrm>
          <a:off x="755576" y="3373254"/>
          <a:ext cx="7704856" cy="2947139"/>
        </p:xfrm>
        <a:graphic>
          <a:graphicData uri="http://schemas.openxmlformats.org/drawingml/2006/table">
            <a:tbl>
              <a:tblPr firstRow="1" bandRow="1">
                <a:tableStyleId>{5C22544A-7EE6-4342-B048-85BDC9FD1C3A}</a:tableStyleId>
              </a:tblPr>
              <a:tblGrid>
                <a:gridCol w="3871973"/>
                <a:gridCol w="3832883"/>
              </a:tblGrid>
              <a:tr h="341167">
                <a:tc>
                  <a:txBody>
                    <a:bodyPr/>
                    <a:lstStyle/>
                    <a:p>
                      <a:r>
                        <a:rPr lang="en-US" sz="1400" dirty="0" smtClean="0"/>
                        <a:t>HK Market </a:t>
                      </a:r>
                      <a:endParaRPr lang="en-US" sz="1400" dirty="0"/>
                    </a:p>
                  </a:txBody>
                  <a:tcPr marL="68580" marR="68580"/>
                </a:tc>
                <a:tc>
                  <a:txBody>
                    <a:bodyPr/>
                    <a:lstStyle/>
                    <a:p>
                      <a:r>
                        <a:rPr lang="en-US" sz="1400" dirty="0" smtClean="0"/>
                        <a:t>Revenue</a:t>
                      </a:r>
                      <a:r>
                        <a:rPr lang="en-US" sz="1400" baseline="0" dirty="0" smtClean="0"/>
                        <a:t> (HK$)</a:t>
                      </a:r>
                      <a:endParaRPr lang="en-US" sz="1400" dirty="0"/>
                    </a:p>
                  </a:txBody>
                  <a:tcPr marL="68580" marR="68580"/>
                </a:tc>
              </a:tr>
              <a:tr h="378913">
                <a:tc>
                  <a:txBody>
                    <a:bodyPr/>
                    <a:lstStyle/>
                    <a:p>
                      <a:r>
                        <a:rPr lang="en-US" sz="1400" dirty="0" smtClean="0"/>
                        <a:t>Estimated active HK Facebook users</a:t>
                      </a:r>
                      <a:endParaRPr lang="en-US" sz="1400" dirty="0"/>
                    </a:p>
                  </a:txBody>
                  <a:tcPr marL="68580" marR="68580"/>
                </a:tc>
                <a:tc>
                  <a:txBody>
                    <a:bodyPr/>
                    <a:lstStyle/>
                    <a:p>
                      <a:r>
                        <a:rPr lang="en-US" sz="1400" dirty="0" smtClean="0"/>
                        <a:t>3,760,000</a:t>
                      </a:r>
                    </a:p>
                  </a:txBody>
                  <a:tcPr marL="68580" marR="68580"/>
                </a:tc>
              </a:tr>
              <a:tr h="396913">
                <a:tc>
                  <a:txBody>
                    <a:bodyPr/>
                    <a:lstStyle/>
                    <a:p>
                      <a:r>
                        <a:rPr lang="en-US" sz="1400" dirty="0" smtClean="0"/>
                        <a:t>No. of expertise</a:t>
                      </a:r>
                      <a:r>
                        <a:rPr lang="en-US" sz="1400" baseline="0" dirty="0" smtClean="0"/>
                        <a:t> area per COL</a:t>
                      </a:r>
                      <a:endParaRPr lang="en-US" sz="1400" dirty="0"/>
                    </a:p>
                  </a:txBody>
                  <a:tcPr marL="68580" marR="68580"/>
                </a:tc>
                <a:tc>
                  <a:txBody>
                    <a:bodyPr/>
                    <a:lstStyle/>
                    <a:p>
                      <a:r>
                        <a:rPr lang="en-US" sz="1400" dirty="0" smtClean="0"/>
                        <a:t>5</a:t>
                      </a:r>
                      <a:endParaRPr lang="en-US" sz="1400" dirty="0"/>
                    </a:p>
                  </a:txBody>
                  <a:tcPr marL="68580" marR="68580"/>
                </a:tc>
              </a:tr>
              <a:tr h="396913">
                <a:tc>
                  <a:txBody>
                    <a:bodyPr/>
                    <a:lstStyle/>
                    <a:p>
                      <a:r>
                        <a:rPr lang="en-US" sz="1400" dirty="0" smtClean="0"/>
                        <a:t>Ratio</a:t>
                      </a:r>
                      <a:r>
                        <a:rPr lang="en-US" sz="1400" baseline="0" dirty="0" smtClean="0"/>
                        <a:t> of one COL to their friends</a:t>
                      </a:r>
                      <a:endParaRPr lang="en-US" sz="1400" dirty="0"/>
                    </a:p>
                  </a:txBody>
                  <a:tcPr marL="68580" marR="68580"/>
                </a:tc>
                <a:tc>
                  <a:txBody>
                    <a:bodyPr/>
                    <a:lstStyle/>
                    <a:p>
                      <a:r>
                        <a:rPr lang="en-US" sz="1400" dirty="0" smtClean="0"/>
                        <a:t>1 to 20</a:t>
                      </a:r>
                      <a:r>
                        <a:rPr lang="en-US" sz="1400" baseline="0" dirty="0" smtClean="0"/>
                        <a:t> (0.05)</a:t>
                      </a:r>
                      <a:endParaRPr lang="en-US" sz="1400" dirty="0"/>
                    </a:p>
                  </a:txBody>
                  <a:tcPr marL="68580" marR="68580"/>
                </a:tc>
              </a:tr>
              <a:tr h="396913">
                <a:tc>
                  <a:txBody>
                    <a:bodyPr/>
                    <a:lstStyle/>
                    <a:p>
                      <a:r>
                        <a:rPr lang="en-US" sz="1400" dirty="0" smtClean="0"/>
                        <a:t>Matching fee of each COL case</a:t>
                      </a:r>
                      <a:endParaRPr lang="en-US" sz="1400" dirty="0"/>
                    </a:p>
                  </a:txBody>
                  <a:tcPr marL="68580" marR="68580"/>
                </a:tc>
                <a:tc>
                  <a:txBody>
                    <a:bodyPr/>
                    <a:lstStyle/>
                    <a:p>
                      <a:r>
                        <a:rPr lang="en-US" sz="1400" dirty="0" smtClean="0"/>
                        <a:t>$ 1,000</a:t>
                      </a:r>
                      <a:endParaRPr lang="en-US" sz="1400" dirty="0"/>
                    </a:p>
                  </a:txBody>
                  <a:tcPr marL="68580" marR="68580"/>
                </a:tc>
              </a:tr>
              <a:tr h="396913">
                <a:tc>
                  <a:txBody>
                    <a:bodyPr/>
                    <a:lstStyle/>
                    <a:p>
                      <a:r>
                        <a:rPr lang="en-US" sz="1400" dirty="0" smtClean="0"/>
                        <a:t>Total</a:t>
                      </a:r>
                      <a:endParaRPr lang="en-US" sz="14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3,760,000 * 5 / 20 * $1000</a:t>
                      </a:r>
                    </a:p>
                    <a:p>
                      <a:r>
                        <a:rPr lang="en-US" sz="1400" dirty="0" smtClean="0"/>
                        <a:t>= $ 940,000,000 (940</a:t>
                      </a:r>
                      <a:r>
                        <a:rPr lang="en-US" sz="1400" baseline="0" dirty="0" smtClean="0"/>
                        <a:t> M)</a:t>
                      </a:r>
                      <a:endParaRPr lang="en-US" sz="1400" dirty="0"/>
                    </a:p>
                  </a:txBody>
                  <a:tcPr marL="68580" marR="68580"/>
                </a:tc>
              </a:tr>
              <a:tr h="252895">
                <a:tc>
                  <a:txBody>
                    <a:bodyPr/>
                    <a:lstStyle/>
                    <a:p>
                      <a:r>
                        <a:rPr lang="en-US" sz="1400" b="1" dirty="0" smtClean="0">
                          <a:solidFill>
                            <a:srgbClr val="00B050"/>
                          </a:solidFill>
                        </a:rPr>
                        <a:t>Capture</a:t>
                      </a:r>
                      <a:r>
                        <a:rPr lang="en-US" sz="1400" b="1" baseline="0" dirty="0" smtClean="0">
                          <a:solidFill>
                            <a:srgbClr val="00B050"/>
                          </a:solidFill>
                        </a:rPr>
                        <a:t> 5% of the total</a:t>
                      </a:r>
                      <a:endParaRPr lang="en-US" sz="1400" b="1" dirty="0">
                        <a:solidFill>
                          <a:srgbClr val="00B050"/>
                        </a:solidFill>
                      </a:endParaRPr>
                    </a:p>
                  </a:txBody>
                  <a:tcPr marL="68580" marR="68580"/>
                </a:tc>
                <a:tc>
                  <a:txBody>
                    <a:bodyPr/>
                    <a:lstStyle/>
                    <a:p>
                      <a:r>
                        <a:rPr lang="en-US" sz="1400" b="1" baseline="0" dirty="0" smtClean="0">
                          <a:solidFill>
                            <a:srgbClr val="00B050"/>
                          </a:solidFill>
                        </a:rPr>
                        <a:t>5% * 940,000,000</a:t>
                      </a:r>
                    </a:p>
                    <a:p>
                      <a:r>
                        <a:rPr lang="en-US" sz="1400" b="1" baseline="0" dirty="0" smtClean="0">
                          <a:solidFill>
                            <a:srgbClr val="00B050"/>
                          </a:solidFill>
                        </a:rPr>
                        <a:t>= $ </a:t>
                      </a:r>
                      <a:r>
                        <a:rPr lang="en-US" sz="1400" b="1" dirty="0" smtClean="0">
                          <a:solidFill>
                            <a:srgbClr val="00B050"/>
                          </a:solidFill>
                        </a:rPr>
                        <a:t>47,000,000</a:t>
                      </a:r>
                      <a:r>
                        <a:rPr lang="en-US" sz="1400" b="1" baseline="0" dirty="0" smtClean="0">
                          <a:solidFill>
                            <a:srgbClr val="00B050"/>
                          </a:solidFill>
                        </a:rPr>
                        <a:t> (47M)</a:t>
                      </a:r>
                      <a:endParaRPr lang="en-US" sz="1400" b="1" dirty="0">
                        <a:solidFill>
                          <a:srgbClr val="00B050"/>
                        </a:solidFill>
                      </a:endParaRPr>
                    </a:p>
                  </a:txBody>
                  <a:tcPr marL="68580" marR="68580"/>
                </a:tc>
              </a:tr>
            </a:tbl>
          </a:graphicData>
        </a:graphic>
      </p:graphicFrame>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Crowd Opinion </a:t>
            </a:r>
            <a:r>
              <a:rPr lang="en-US" dirty="0" smtClean="0"/>
              <a:t>Leader</a:t>
            </a:r>
            <a:endParaRPr lang="en-US" dirty="0"/>
          </a:p>
        </p:txBody>
      </p:sp>
    </p:spTree>
    <p:extLst>
      <p:ext uri="{BB962C8B-B14F-4D97-AF65-F5344CB8AC3E}">
        <p14:creationId xmlns:p14="http://schemas.microsoft.com/office/powerpoint/2010/main" val="3639952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43</a:t>
            </a:fld>
            <a:endParaRPr lang="en-US"/>
          </a:p>
        </p:txBody>
      </p:sp>
      <p:pic>
        <p:nvPicPr>
          <p:cNvPr id="3074" name="Picture 2" descr="https://cdn-images-1.medium.com/max/1600/0*D7G47hQq4-vzO0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603530" cy="3698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745" y="5790455"/>
            <a:ext cx="7281352" cy="400110"/>
          </a:xfrm>
          <a:prstGeom prst="rect">
            <a:avLst/>
          </a:prstGeom>
          <a:noFill/>
        </p:spPr>
        <p:txBody>
          <a:bodyPr wrap="none" rtlCol="0">
            <a:spAutoFit/>
          </a:bodyPr>
          <a:lstStyle/>
          <a:p>
            <a:r>
              <a:rPr lang="en-US" sz="2000" dirty="0"/>
              <a:t>It’s important to understand how the end user uses the product</a:t>
            </a: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3319810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fuse to p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7565" b="6720"/>
          <a:stretch/>
        </p:blipFill>
        <p:spPr bwMode="auto">
          <a:xfrm>
            <a:off x="2241376" y="3501008"/>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prstGeom prst="rect">
            <a:avLst/>
          </a:prstGeom>
        </p:spPr>
        <p:txBody>
          <a:bodyPr/>
          <a:lstStyle/>
          <a:p>
            <a:fld id="{88A495FE-E79B-4293-BE97-03B128127027}" type="slidenum">
              <a:rPr lang="en-US" smtClean="0"/>
              <a:t>44</a:t>
            </a:fld>
            <a:endParaRPr lang="en-US"/>
          </a:p>
        </p:txBody>
      </p:sp>
      <p:sp>
        <p:nvSpPr>
          <p:cNvPr id="5" name="TextBox 4"/>
          <p:cNvSpPr txBox="1"/>
          <p:nvPr/>
        </p:nvSpPr>
        <p:spPr>
          <a:xfrm>
            <a:off x="485378" y="1772816"/>
            <a:ext cx="8175661"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solidFill>
                  <a:srgbClr val="0070C0"/>
                </a:solidFill>
              </a:rPr>
              <a:t>Nice to have but not critical</a:t>
            </a:r>
            <a:r>
              <a:rPr lang="en-US" sz="1800" dirty="0" smtClean="0"/>
              <a:t>. Hence many customers ask for prototype but no one really put down real money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a:solidFill>
                  <a:srgbClr val="0070C0"/>
                </a:solidFill>
              </a:rPr>
              <a:t>Data analytics is free </a:t>
            </a:r>
            <a:r>
              <a:rPr lang="en-US" sz="1800" dirty="0" smtClean="0"/>
              <a:t>or at very low cost (just as software is free) as it’s not a tangible thing</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Look for actions </a:t>
            </a:r>
            <a:r>
              <a:rPr lang="en-US" sz="1800" dirty="0" smtClean="0"/>
              <a:t>or real results (not data)</a:t>
            </a:r>
            <a:endParaRPr lang="en-US" sz="1800" dirty="0"/>
          </a:p>
        </p:txBody>
      </p:sp>
      <p:sp>
        <p:nvSpPr>
          <p:cNvPr id="2" name="AutoShape 2" descr="refuse to pay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refuse to pay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Datatact </a:t>
            </a:r>
            <a:r>
              <a:rPr lang="en-US" dirty="0"/>
              <a:t>: Challenges</a:t>
            </a:r>
          </a:p>
        </p:txBody>
      </p:sp>
    </p:spTree>
    <p:extLst>
      <p:ext uri="{BB962C8B-B14F-4D97-AF65-F5344CB8AC3E}">
        <p14:creationId xmlns:p14="http://schemas.microsoft.com/office/powerpoint/2010/main" val="2250589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Development Pipelines</a:t>
            </a:r>
          </a:p>
        </p:txBody>
      </p:sp>
      <p:sp>
        <p:nvSpPr>
          <p:cNvPr id="7" name="Content Placeholder 1"/>
          <p:cNvSpPr txBox="1">
            <a:spLocks/>
          </p:cNvSpPr>
          <p:nvPr/>
        </p:nvSpPr>
        <p:spPr>
          <a:xfrm>
            <a:off x="3549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lnSpc>
                <a:spcPct val="150000"/>
              </a:lnSpc>
            </a:pPr>
            <a:r>
              <a:rPr lang="en-US" sz="2000" dirty="0" smtClean="0"/>
              <a:t>Facebook </a:t>
            </a:r>
            <a:r>
              <a:rPr lang="en-US" sz="2000" dirty="0"/>
              <a:t>&amp; Web Data </a:t>
            </a:r>
            <a:r>
              <a:rPr lang="en-US" sz="2000" dirty="0" smtClean="0"/>
              <a:t>Extraction (</a:t>
            </a:r>
            <a:r>
              <a:rPr lang="en-US" sz="2000" dirty="0" smtClean="0">
                <a:hlinkClick r:id="rId2"/>
              </a:rPr>
              <a:t>Code Example</a:t>
            </a:r>
            <a:r>
              <a:rPr lang="en-US" sz="2000" dirty="0" smtClean="0"/>
              <a:t>)</a:t>
            </a:r>
            <a:endParaRPr lang="en-US" sz="2000" dirty="0"/>
          </a:p>
          <a:p>
            <a:pPr lvl="1">
              <a:lnSpc>
                <a:spcPct val="150000"/>
              </a:lnSpc>
            </a:pPr>
            <a:r>
              <a:rPr lang="en-US" sz="2000" dirty="0"/>
              <a:t>Storage (Database)</a:t>
            </a:r>
          </a:p>
          <a:p>
            <a:pPr lvl="1">
              <a:lnSpc>
                <a:spcPct val="150000"/>
              </a:lnSpc>
            </a:pPr>
            <a:r>
              <a:rPr lang="en-US" sz="2000" dirty="0"/>
              <a:t>Pre-process: Cleaning, Small Caps, </a:t>
            </a:r>
            <a:r>
              <a:rPr lang="en-US" sz="2000" dirty="0" smtClean="0"/>
              <a:t>Tokenize, Remove </a:t>
            </a:r>
            <a:r>
              <a:rPr lang="en-US" sz="2000" dirty="0" err="1"/>
              <a:t>StopWord</a:t>
            </a:r>
            <a:r>
              <a:rPr lang="en-US" sz="2000" dirty="0"/>
              <a:t>, Word </a:t>
            </a:r>
            <a:r>
              <a:rPr lang="en-US" sz="2000" dirty="0" smtClean="0"/>
              <a:t>Stemming </a:t>
            </a:r>
            <a:r>
              <a:rPr lang="en-US" sz="2000" dirty="0" err="1" smtClean="0"/>
              <a:t>etc</a:t>
            </a:r>
            <a:endParaRPr lang="en-US" sz="2000" dirty="0"/>
          </a:p>
          <a:p>
            <a:pPr lvl="1">
              <a:lnSpc>
                <a:spcPct val="150000"/>
              </a:lnSpc>
            </a:pPr>
            <a:r>
              <a:rPr lang="en-US" sz="2000" dirty="0"/>
              <a:t>Index</a:t>
            </a:r>
          </a:p>
          <a:p>
            <a:pPr lvl="1">
              <a:lnSpc>
                <a:spcPct val="150000"/>
              </a:lnSpc>
            </a:pPr>
            <a:r>
              <a:rPr lang="en-US" sz="2000" dirty="0"/>
              <a:t>Search Query</a:t>
            </a:r>
          </a:p>
          <a:p>
            <a:pPr lvl="1">
              <a:lnSpc>
                <a:spcPct val="150000"/>
              </a:lnSpc>
            </a:pPr>
            <a:r>
              <a:rPr lang="en-US" sz="2000" dirty="0"/>
              <a:t>Relevance and Sorting</a:t>
            </a:r>
          </a:p>
          <a:p>
            <a:pPr lvl="1">
              <a:lnSpc>
                <a:spcPct val="150000"/>
              </a:lnSpc>
            </a:pPr>
            <a:r>
              <a:rPr lang="en-US" sz="2000" dirty="0"/>
              <a:t>Visualization &amp; Interpretation</a:t>
            </a:r>
          </a:p>
        </p:txBody>
      </p:sp>
    </p:spTree>
    <p:extLst>
      <p:ext uri="{BB962C8B-B14F-4D97-AF65-F5344CB8AC3E}">
        <p14:creationId xmlns:p14="http://schemas.microsoft.com/office/powerpoint/2010/main" val="1291644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Data Extraction &amp; Storage</a:t>
            </a:r>
            <a:endParaRPr lang="en-US" dirty="0"/>
          </a:p>
        </p:txBody>
      </p:sp>
      <p:sp>
        <p:nvSpPr>
          <p:cNvPr id="7" name="Content Placeholder 1"/>
          <p:cNvSpPr txBox="1">
            <a:spLocks/>
          </p:cNvSpPr>
          <p:nvPr/>
        </p:nvSpPr>
        <p:spPr>
          <a:xfrm>
            <a:off x="395536" y="1700808"/>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Data Extraction</a:t>
            </a:r>
          </a:p>
          <a:p>
            <a:pPr lvl="1"/>
            <a:r>
              <a:rPr lang="en-US" sz="1800" dirty="0"/>
              <a:t>Manage Facebook account</a:t>
            </a:r>
          </a:p>
          <a:p>
            <a:pPr lvl="1"/>
            <a:r>
              <a:rPr lang="en-US" sz="1800" dirty="0"/>
              <a:t>Disconnect and retry</a:t>
            </a:r>
          </a:p>
          <a:p>
            <a:pPr lvl="1"/>
            <a:r>
              <a:rPr lang="en-US" sz="1800" dirty="0"/>
              <a:t>Throttling</a:t>
            </a:r>
          </a:p>
          <a:p>
            <a:pPr lvl="1"/>
            <a:r>
              <a:rPr lang="en-US" sz="1800" dirty="0"/>
              <a:t>Web Scraping</a:t>
            </a:r>
          </a:p>
          <a:p>
            <a:pPr lvl="1"/>
            <a:r>
              <a:rPr lang="en-US" sz="1800" dirty="0"/>
              <a:t>Privacy </a:t>
            </a:r>
            <a:r>
              <a:rPr lang="en-US" sz="1800" dirty="0" smtClean="0"/>
              <a:t>limitation</a:t>
            </a:r>
            <a:r>
              <a:rPr lang="en-US" sz="2000" dirty="0" smtClean="0"/>
              <a:t> </a:t>
            </a:r>
            <a:r>
              <a:rPr lang="en-US" sz="1400" dirty="0" smtClean="0"/>
              <a:t>(</a:t>
            </a:r>
            <a:r>
              <a:rPr lang="en-US" sz="1400" dirty="0">
                <a:solidFill>
                  <a:srgbClr val="FF0000"/>
                </a:solidFill>
                <a:hlinkClick r:id="rId2"/>
              </a:rPr>
              <a:t>Cambridge </a:t>
            </a:r>
            <a:r>
              <a:rPr lang="en-US" sz="1400" dirty="0" err="1" smtClean="0">
                <a:solidFill>
                  <a:srgbClr val="FF0000"/>
                </a:solidFill>
                <a:hlinkClick r:id="rId2"/>
              </a:rPr>
              <a:t>Analytica</a:t>
            </a:r>
            <a:r>
              <a:rPr lang="en-US" sz="1400" dirty="0" smtClean="0">
                <a:solidFill>
                  <a:srgbClr val="FF0000"/>
                </a:solidFill>
                <a:hlinkClick r:id="rId2"/>
              </a:rPr>
              <a:t> Scandal</a:t>
            </a:r>
            <a:r>
              <a:rPr lang="en-US" sz="1400" dirty="0" smtClean="0">
                <a:hlinkClick r:id="rId2"/>
              </a:rPr>
              <a:t>: </a:t>
            </a:r>
            <a:r>
              <a:rPr lang="en-US" sz="1400" dirty="0" smtClean="0">
                <a:solidFill>
                  <a:srgbClr val="FF0000"/>
                </a:solidFill>
                <a:hlinkClick r:id="rId2"/>
              </a:rPr>
              <a:t>Facebook </a:t>
            </a:r>
            <a:r>
              <a:rPr lang="en-US" sz="1400" dirty="0">
                <a:solidFill>
                  <a:srgbClr val="FF0000"/>
                </a:solidFill>
                <a:hlinkClick r:id="rId2"/>
              </a:rPr>
              <a:t>Allowed Firm To Exploit Data To Target American </a:t>
            </a:r>
            <a:r>
              <a:rPr lang="en-US" sz="1400" dirty="0" smtClean="0">
                <a:solidFill>
                  <a:srgbClr val="FF0000"/>
                </a:solidFill>
                <a:hlinkClick r:id="rId2"/>
              </a:rPr>
              <a:t>Voters</a:t>
            </a:r>
            <a:r>
              <a:rPr lang="en-US" sz="1400" dirty="0" smtClean="0"/>
              <a:t>)</a:t>
            </a:r>
            <a:endParaRPr lang="en-US" sz="1400" dirty="0"/>
          </a:p>
          <a:p>
            <a:endParaRPr lang="en-US" sz="1800" b="1" dirty="0" smtClean="0"/>
          </a:p>
          <a:p>
            <a:r>
              <a:rPr lang="en-US" sz="1800" b="1" dirty="0" smtClean="0"/>
              <a:t>Storage</a:t>
            </a:r>
            <a:endParaRPr lang="en-US" sz="1800" b="1" dirty="0"/>
          </a:p>
          <a:p>
            <a:pPr lvl="1"/>
            <a:r>
              <a:rPr lang="en-US" sz="1800" dirty="0"/>
              <a:t>Durable</a:t>
            </a:r>
          </a:p>
          <a:p>
            <a:pPr lvl="1"/>
            <a:r>
              <a:rPr lang="en-US" sz="1800" dirty="0"/>
              <a:t>Handle concurrency (multiple writer)</a:t>
            </a:r>
          </a:p>
          <a:p>
            <a:pPr lvl="1"/>
            <a:r>
              <a:rPr lang="en-US" sz="1800" dirty="0"/>
              <a:t>Fast retrieval</a:t>
            </a:r>
          </a:p>
        </p:txBody>
      </p:sp>
      <p:pic>
        <p:nvPicPr>
          <p:cNvPr id="3076" name="Picture 4" descr="buy likes factory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132856"/>
            <a:ext cx="3440916" cy="317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150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Pre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Cleaning</a:t>
            </a:r>
          </a:p>
          <a:p>
            <a:pPr lvl="1"/>
            <a:r>
              <a:rPr lang="en-US" sz="1800" dirty="0"/>
              <a:t>Remove symbols (, [ ] \ ! # </a:t>
            </a:r>
            <a:r>
              <a:rPr lang="en-US" sz="1800" dirty="0" err="1"/>
              <a:t>etc</a:t>
            </a:r>
            <a:r>
              <a:rPr lang="en-US" sz="1800" dirty="0"/>
              <a:t>)</a:t>
            </a:r>
          </a:p>
          <a:p>
            <a:pPr lvl="1"/>
            <a:r>
              <a:rPr lang="en-US" sz="1800" dirty="0"/>
              <a:t>Remove </a:t>
            </a:r>
            <a:r>
              <a:rPr lang="en-US" sz="1800" dirty="0" smtClean="0"/>
              <a:t>URLs</a:t>
            </a:r>
          </a:p>
          <a:p>
            <a:pPr lvl="1"/>
            <a:endParaRPr lang="en-US" sz="2000" dirty="0"/>
          </a:p>
          <a:p>
            <a:r>
              <a:rPr lang="en-US" sz="2000" b="1" dirty="0" smtClean="0"/>
              <a:t>Tokenize</a:t>
            </a:r>
            <a:endParaRPr lang="en-US" sz="1800" b="1" dirty="0"/>
          </a:p>
          <a:p>
            <a:pPr lvl="1"/>
            <a:r>
              <a:rPr lang="en-US" sz="1800" dirty="0"/>
              <a:t>Break the sentence into words </a:t>
            </a:r>
          </a:p>
          <a:p>
            <a:pPr lvl="1"/>
            <a:r>
              <a:rPr lang="en-US" sz="1800" dirty="0"/>
              <a:t>English is easy but Chinese is not</a:t>
            </a:r>
          </a:p>
          <a:p>
            <a:pPr lvl="1"/>
            <a:r>
              <a:rPr lang="en-US" sz="1800" dirty="0"/>
              <a:t>Example:</a:t>
            </a:r>
          </a:p>
          <a:p>
            <a:pPr lvl="2"/>
            <a:r>
              <a:rPr lang="zh-TW" altLang="en-US" sz="1800" dirty="0"/>
              <a:t>各位父母買零食要留意</a:t>
            </a:r>
            <a:endParaRPr lang="en-US" altLang="zh-TW" sz="1800" dirty="0"/>
          </a:p>
          <a:p>
            <a:pPr lvl="2"/>
            <a:r>
              <a:rPr lang="zh-TW" altLang="en-US" sz="1800" dirty="0"/>
              <a:t>各位 父母 買零食 要 留意 </a:t>
            </a:r>
            <a:r>
              <a:rPr lang="en-US" altLang="zh-TW" sz="1800" dirty="0"/>
              <a:t>(with space between each phrases</a:t>
            </a:r>
            <a:r>
              <a:rPr lang="en-US" altLang="zh-TW" sz="1800" dirty="0" smtClean="0"/>
              <a:t>)</a:t>
            </a:r>
          </a:p>
          <a:p>
            <a:pPr lvl="1"/>
            <a:endParaRPr lang="en-US" altLang="zh-TW" sz="1800" dirty="0" smtClean="0">
              <a:hlinkClick r:id="rId2"/>
            </a:endParaRPr>
          </a:p>
          <a:p>
            <a:endParaRPr lang="en-US" sz="1800" dirty="0" smtClean="0"/>
          </a:p>
        </p:txBody>
      </p:sp>
    </p:spTree>
    <p:extLst>
      <p:ext uri="{BB962C8B-B14F-4D97-AF65-F5344CB8AC3E}">
        <p14:creationId xmlns:p14="http://schemas.microsoft.com/office/powerpoint/2010/main" val="3995076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Pre Process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Remove </a:t>
            </a:r>
            <a:r>
              <a:rPr lang="en-US" sz="1800" b="1" dirty="0"/>
              <a:t>Stop Word</a:t>
            </a:r>
          </a:p>
          <a:p>
            <a:pPr lvl="1"/>
            <a:r>
              <a:rPr lang="en-US" sz="1800" b="1" dirty="0"/>
              <a:t>English</a:t>
            </a:r>
            <a:r>
              <a:rPr lang="en-US" sz="1800" dirty="0"/>
              <a:t>: a an the</a:t>
            </a:r>
          </a:p>
          <a:p>
            <a:pPr lvl="1"/>
            <a:r>
              <a:rPr lang="en-US" sz="1800" b="1" dirty="0"/>
              <a:t>Chinese</a:t>
            </a:r>
            <a:r>
              <a:rPr lang="en-US" sz="1800" dirty="0"/>
              <a:t>: </a:t>
            </a:r>
            <a:r>
              <a:rPr lang="zh-TW" altLang="en-US" sz="1800" dirty="0"/>
              <a:t>的 了 嗎</a:t>
            </a:r>
            <a:endParaRPr lang="en-US" sz="1800" dirty="0"/>
          </a:p>
          <a:p>
            <a:endParaRPr lang="en-US" sz="1800" dirty="0" smtClean="0"/>
          </a:p>
          <a:p>
            <a:r>
              <a:rPr lang="en-US" sz="2000" b="1" dirty="0"/>
              <a:t>Small Caps</a:t>
            </a:r>
          </a:p>
          <a:p>
            <a:pPr lvl="1"/>
            <a:r>
              <a:rPr lang="en-US" sz="1800" dirty="0"/>
              <a:t>Convert all English letters to small caps</a:t>
            </a:r>
          </a:p>
          <a:p>
            <a:endParaRPr lang="en-US" sz="1800" dirty="0" smtClean="0"/>
          </a:p>
          <a:p>
            <a:r>
              <a:rPr lang="en-US" sz="1800" b="1" dirty="0" smtClean="0"/>
              <a:t>Word </a:t>
            </a:r>
            <a:r>
              <a:rPr lang="en-US" sz="1800" b="1" dirty="0"/>
              <a:t>Stemming</a:t>
            </a:r>
          </a:p>
          <a:p>
            <a:pPr lvl="1"/>
            <a:r>
              <a:rPr lang="en-US" altLang="zh-TW" sz="1800" b="1" dirty="0"/>
              <a:t>English</a:t>
            </a:r>
            <a:r>
              <a:rPr lang="en-US" altLang="zh-TW" sz="1800" dirty="0"/>
              <a:t>: </a:t>
            </a:r>
            <a:r>
              <a:rPr lang="en-US" sz="1800" dirty="0"/>
              <a:t>stems stemmer stemming stemmed</a:t>
            </a:r>
          </a:p>
          <a:p>
            <a:pPr lvl="1"/>
            <a:r>
              <a:rPr lang="en-US" sz="1800" b="1" dirty="0"/>
              <a:t>Chinese</a:t>
            </a:r>
            <a:r>
              <a:rPr lang="en-US" sz="1800" dirty="0"/>
              <a:t>: </a:t>
            </a:r>
            <a:r>
              <a:rPr lang="zh-TW" altLang="en-US" sz="1800" dirty="0"/>
              <a:t>香港大學</a:t>
            </a:r>
            <a:r>
              <a:rPr lang="en-US" altLang="zh-TW" sz="1800" dirty="0"/>
              <a:t>, </a:t>
            </a:r>
            <a:r>
              <a:rPr lang="zh-TW" altLang="en-US" sz="1800" dirty="0"/>
              <a:t>港大</a:t>
            </a:r>
            <a:r>
              <a:rPr lang="en-US" altLang="zh-TW" sz="1800" dirty="0"/>
              <a:t>, </a:t>
            </a:r>
            <a:r>
              <a:rPr lang="en-US" altLang="zh-TW" sz="1800" dirty="0" err="1" smtClean="0"/>
              <a:t>hku</a:t>
            </a:r>
            <a:endParaRPr lang="en-US" altLang="zh-TW" sz="1800" dirty="0" smtClean="0"/>
          </a:p>
          <a:p>
            <a:pPr lvl="1"/>
            <a:endParaRPr lang="en-US" sz="1800" dirty="0"/>
          </a:p>
          <a:p>
            <a:r>
              <a:rPr lang="en-US" sz="1800" dirty="0">
                <a:hlinkClick r:id="rId2"/>
              </a:rPr>
              <a:t>Code Example</a:t>
            </a:r>
            <a:endParaRPr lang="en-US" sz="1800" dirty="0"/>
          </a:p>
        </p:txBody>
      </p:sp>
      <p:sp>
        <p:nvSpPr>
          <p:cNvPr id="2" name="Sun 1"/>
          <p:cNvSpPr/>
          <p:nvPr/>
        </p:nvSpPr>
        <p:spPr bwMode="auto">
          <a:xfrm>
            <a:off x="2123728" y="5229200"/>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849708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Indexing</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Searching:</a:t>
            </a:r>
          </a:p>
          <a:p>
            <a:r>
              <a:rPr lang="en-US" sz="1800" dirty="0"/>
              <a:t>	</a:t>
            </a:r>
            <a:r>
              <a:rPr lang="en-US" sz="1800" dirty="0" smtClean="0"/>
              <a:t>Inverted </a:t>
            </a:r>
            <a:r>
              <a:rPr lang="en-US" sz="1800" dirty="0"/>
              <a:t>Index</a:t>
            </a:r>
          </a:p>
        </p:txBody>
      </p:sp>
      <p:pic>
        <p:nvPicPr>
          <p:cNvPr id="6" name="Picture 2" descr="inverted inde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844823"/>
            <a:ext cx="5184576" cy="39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940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Individuals</a:t>
            </a:r>
            <a:r>
              <a:rPr lang="en-US" dirty="0" smtClean="0"/>
              <a:t>: Digital Footprints</a:t>
            </a:r>
            <a:endParaRPr lang="en-US" dirty="0"/>
          </a:p>
        </p:txBody>
      </p:sp>
      <p:sp>
        <p:nvSpPr>
          <p:cNvPr id="7" name="Content Placeholder 1"/>
          <p:cNvSpPr txBox="1">
            <a:spLocks/>
          </p:cNvSpPr>
          <p:nvPr/>
        </p:nvSpPr>
        <p:spPr>
          <a:xfrm>
            <a:off x="179512" y="4094162"/>
            <a:ext cx="4320480" cy="199913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Google </a:t>
            </a:r>
            <a:r>
              <a:rPr lang="en-US" sz="1600" dirty="0"/>
              <a:t>Map traffic </a:t>
            </a:r>
            <a:r>
              <a:rPr lang="en-US" sz="1600" dirty="0" smtClean="0"/>
              <a:t>analyzing </a:t>
            </a:r>
            <a:r>
              <a:rPr lang="en-US" sz="1600" dirty="0"/>
              <a:t>the GPS-determined locations transmitted to Google by a large number of mobile phone users. By </a:t>
            </a:r>
            <a:r>
              <a:rPr lang="en-US" sz="1600" b="1" dirty="0">
                <a:solidFill>
                  <a:srgbClr val="0070C0"/>
                </a:solidFill>
              </a:rPr>
              <a:t>calculating the speed of users along a length of road</a:t>
            </a:r>
            <a:r>
              <a:rPr lang="en-US" sz="1600" dirty="0"/>
              <a:t>, Google is able to generate a live traffic </a:t>
            </a:r>
            <a:r>
              <a:rPr lang="en-US" sz="1600" dirty="0" smtClean="0"/>
              <a:t>map </a:t>
            </a:r>
            <a:r>
              <a:rPr lang="en-US" sz="1600" dirty="0" smtClean="0">
                <a:hlinkClick r:id="rId2"/>
              </a:rPr>
              <a:t>https</a:t>
            </a:r>
            <a:r>
              <a:rPr lang="en-US" sz="1600" dirty="0">
                <a:hlinkClick r:id="rId2"/>
              </a:rPr>
              <a:t>://</a:t>
            </a:r>
            <a:r>
              <a:rPr lang="en-US" sz="1600" dirty="0" smtClean="0">
                <a:hlinkClick r:id="rId2"/>
              </a:rPr>
              <a:t>en.wikipedia.org/wiki/Google_Traffic</a:t>
            </a:r>
            <a:endParaRPr lang="en-US" sz="1600" dirty="0" smtClean="0"/>
          </a:p>
          <a:p>
            <a:pPr marL="0" indent="0"/>
            <a:endParaRPr lang="en-US" sz="1600" dirty="0"/>
          </a:p>
          <a:p>
            <a:pPr marL="285750" indent="-285750">
              <a:buFont typeface="Arial" panose="020B0604020202020204" pitchFamily="34" charset="0"/>
              <a:buChar char="•"/>
            </a:pPr>
            <a:endParaRPr lang="en-US" sz="1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700808"/>
            <a:ext cx="4310611" cy="424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813223"/>
            <a:ext cx="4403898" cy="461665"/>
          </a:xfrm>
          <a:prstGeom prst="rect">
            <a:avLst/>
          </a:prstGeom>
          <a:noFill/>
        </p:spPr>
        <p:txBody>
          <a:bodyPr wrap="square" rtlCol="0">
            <a:spAutoFit/>
          </a:bodyPr>
          <a:lstStyle/>
          <a:p>
            <a:r>
              <a:rPr lang="en-US" dirty="0" smtClean="0">
                <a:solidFill>
                  <a:srgbClr val="00B050"/>
                </a:solidFill>
              </a:rPr>
              <a:t>How Google knows the traffic ?</a:t>
            </a:r>
            <a:endParaRPr lang="en-US" dirty="0">
              <a:solidFill>
                <a:srgbClr val="00B050"/>
              </a:solidFill>
            </a:endParaRPr>
          </a:p>
        </p:txBody>
      </p:sp>
      <p:sp>
        <p:nvSpPr>
          <p:cNvPr id="4" name="TextBox 3"/>
          <p:cNvSpPr txBox="1"/>
          <p:nvPr/>
        </p:nvSpPr>
        <p:spPr>
          <a:xfrm>
            <a:off x="707933" y="2420888"/>
            <a:ext cx="3865225" cy="369332"/>
          </a:xfrm>
          <a:prstGeom prst="rect">
            <a:avLst/>
          </a:prstGeom>
          <a:noFill/>
        </p:spPr>
        <p:txBody>
          <a:bodyPr wrap="none" rtlCol="0">
            <a:spAutoFit/>
          </a:bodyPr>
          <a:lstStyle/>
          <a:p>
            <a:r>
              <a:rPr lang="en-US" sz="1800" dirty="0" smtClean="0"/>
              <a:t>1. From HK Transport Department ?</a:t>
            </a:r>
          </a:p>
        </p:txBody>
      </p:sp>
      <p:sp>
        <p:nvSpPr>
          <p:cNvPr id="9" name="TextBox 8"/>
          <p:cNvSpPr txBox="1"/>
          <p:nvPr/>
        </p:nvSpPr>
        <p:spPr>
          <a:xfrm>
            <a:off x="707932" y="2924944"/>
            <a:ext cx="2877711" cy="646331"/>
          </a:xfrm>
          <a:prstGeom prst="rect">
            <a:avLst/>
          </a:prstGeom>
          <a:noFill/>
        </p:spPr>
        <p:txBody>
          <a:bodyPr wrap="none" rtlCol="0">
            <a:spAutoFit/>
          </a:bodyPr>
          <a:lstStyle/>
          <a:p>
            <a:r>
              <a:rPr lang="en-US" sz="1800" dirty="0" smtClean="0"/>
              <a:t>2. From Satellite Images ?</a:t>
            </a:r>
          </a:p>
          <a:p>
            <a:endParaRPr lang="en-US" sz="1800" dirty="0" smtClean="0"/>
          </a:p>
        </p:txBody>
      </p:sp>
      <p:sp>
        <p:nvSpPr>
          <p:cNvPr id="10" name="TextBox 9"/>
          <p:cNvSpPr txBox="1"/>
          <p:nvPr/>
        </p:nvSpPr>
        <p:spPr>
          <a:xfrm>
            <a:off x="698060" y="3429000"/>
            <a:ext cx="1621278" cy="646331"/>
          </a:xfrm>
          <a:prstGeom prst="rect">
            <a:avLst/>
          </a:prstGeom>
          <a:noFill/>
        </p:spPr>
        <p:txBody>
          <a:bodyPr wrap="none" rtlCol="0">
            <a:spAutoFit/>
          </a:bodyPr>
          <a:lstStyle/>
          <a:p>
            <a:r>
              <a:rPr lang="en-US" sz="1800" dirty="0" smtClean="0"/>
              <a:t>3. From You ?</a:t>
            </a:r>
          </a:p>
          <a:p>
            <a:endParaRPr lang="en-US" sz="1800" dirty="0" smtClean="0"/>
          </a:p>
        </p:txBody>
      </p:sp>
    </p:spTree>
    <p:extLst>
      <p:ext uri="{BB962C8B-B14F-4D97-AF65-F5344CB8AC3E}">
        <p14:creationId xmlns:p14="http://schemas.microsoft.com/office/powerpoint/2010/main" val="167000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 Query</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Logical “and” “not”</a:t>
            </a:r>
          </a:p>
          <a:p>
            <a:pPr lvl="1"/>
            <a:r>
              <a:rPr lang="en-US" altLang="zh-TW" sz="1800" dirty="0"/>
              <a:t>(</a:t>
            </a:r>
            <a:r>
              <a:rPr lang="zh-TW" altLang="en-US" sz="1800" dirty="0"/>
              <a:t>曾俊華 </a:t>
            </a:r>
            <a:r>
              <a:rPr lang="en-US" sz="1800" dirty="0"/>
              <a:t>and (</a:t>
            </a:r>
            <a:r>
              <a:rPr lang="zh-TW" altLang="en-US" sz="1800" dirty="0"/>
              <a:t>教育 醫療</a:t>
            </a:r>
            <a:r>
              <a:rPr lang="en-US" altLang="zh-TW" sz="1800" dirty="0"/>
              <a:t>)) </a:t>
            </a:r>
            <a:r>
              <a:rPr lang="en-US" sz="1800" dirty="0"/>
              <a:t>not (</a:t>
            </a:r>
            <a:r>
              <a:rPr lang="zh-TW" altLang="en-US" sz="1800" dirty="0"/>
              <a:t>林鄭 胡官</a:t>
            </a:r>
            <a:r>
              <a:rPr lang="en-US" altLang="zh-TW" sz="1800" dirty="0"/>
              <a:t>)</a:t>
            </a:r>
            <a:endParaRPr lang="en-US" sz="1800" dirty="0"/>
          </a:p>
          <a:p>
            <a:r>
              <a:rPr lang="en-US" sz="1800" dirty="0" smtClean="0"/>
              <a:t>Wildcard </a:t>
            </a:r>
            <a:r>
              <a:rPr lang="en-US" sz="1800" dirty="0"/>
              <a:t>* ?</a:t>
            </a:r>
          </a:p>
          <a:p>
            <a:pPr lvl="1"/>
            <a:r>
              <a:rPr lang="en-US" sz="1800" dirty="0" err="1"/>
              <a:t>te?t</a:t>
            </a:r>
            <a:endParaRPr lang="en-US" sz="1800" dirty="0"/>
          </a:p>
          <a:p>
            <a:pPr lvl="1"/>
            <a:r>
              <a:rPr lang="en-US" sz="1800" dirty="0"/>
              <a:t>test*</a:t>
            </a:r>
          </a:p>
          <a:p>
            <a:r>
              <a:rPr lang="en-US" sz="1800" dirty="0" smtClean="0"/>
              <a:t>Proximity </a:t>
            </a:r>
            <a:endParaRPr lang="en-US" sz="1800" dirty="0"/>
          </a:p>
          <a:p>
            <a:pPr lvl="1"/>
            <a:r>
              <a:rPr lang="en-US" sz="1800" dirty="0" err="1"/>
              <a:t>jakarta</a:t>
            </a:r>
            <a:r>
              <a:rPr lang="en-US" sz="1800" dirty="0"/>
              <a:t> apache"~10</a:t>
            </a:r>
            <a:br>
              <a:rPr lang="en-US" sz="1800" dirty="0"/>
            </a:br>
            <a:r>
              <a:rPr lang="en-US" sz="1800" dirty="0"/>
              <a:t>(search for a "apache" and "</a:t>
            </a:r>
            <a:r>
              <a:rPr lang="en-US" sz="1800" dirty="0" err="1"/>
              <a:t>jakarta</a:t>
            </a:r>
            <a:r>
              <a:rPr lang="en-US" sz="1800" dirty="0"/>
              <a:t>" within 10 words of each other in a document use the search)</a:t>
            </a:r>
          </a:p>
          <a:p>
            <a:r>
              <a:rPr lang="en-US" sz="1800" dirty="0" smtClean="0"/>
              <a:t>Range </a:t>
            </a:r>
            <a:endParaRPr lang="en-US" sz="1800" dirty="0"/>
          </a:p>
          <a:p>
            <a:pPr lvl="1"/>
            <a:r>
              <a:rPr lang="en-US" sz="1800" dirty="0"/>
              <a:t>[20020101 TO 20030101]</a:t>
            </a:r>
          </a:p>
          <a:p>
            <a:pPr lvl="1"/>
            <a:r>
              <a:rPr lang="en-US" sz="1800" dirty="0"/>
              <a:t>{Aida TO Carmen}</a:t>
            </a:r>
          </a:p>
        </p:txBody>
      </p:sp>
    </p:spTree>
    <p:extLst>
      <p:ext uri="{BB962C8B-B14F-4D97-AF65-F5344CB8AC3E}">
        <p14:creationId xmlns:p14="http://schemas.microsoft.com/office/powerpoint/2010/main" val="30962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Search Query : Google Example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t>intitle</a:t>
            </a:r>
            <a:r>
              <a:rPr lang="en-US" sz="1800" dirty="0"/>
              <a:t>:"login </a:t>
            </a:r>
            <a:r>
              <a:rPr lang="en-US" sz="1800" dirty="0" smtClean="0"/>
              <a:t>page“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t>intitle</a:t>
            </a:r>
            <a:r>
              <a:rPr lang="en-US" sz="1800" dirty="0"/>
              <a:t>:"curriculum vitae" "David Wilson" phone address email</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allintitle</a:t>
            </a:r>
            <a:r>
              <a:rPr lang="en-US" sz="1800" dirty="0"/>
              <a:t>: index </a:t>
            </a:r>
            <a:r>
              <a:rPr lang="en-US" sz="1800" dirty="0" smtClean="0"/>
              <a:t>of/admin</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inurl</a:t>
            </a:r>
            <a:r>
              <a:rPr lang="en-US" sz="1800" dirty="0"/>
              <a:t>:"</a:t>
            </a:r>
            <a:r>
              <a:rPr lang="en-US" sz="1800" dirty="0" err="1" smtClean="0"/>
              <a:t>login.php</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a:t>
            </a:r>
            <a:r>
              <a:rPr lang="en-US" sz="1800" dirty="0" err="1"/>
              <a:t>filetype:pdf</a:t>
            </a:r>
            <a:r>
              <a:rPr lang="en-US" sz="1800" dirty="0"/>
              <a:t> "social </a:t>
            </a:r>
            <a:r>
              <a:rPr lang="en-US" sz="1800" dirty="0" smtClean="0"/>
              <a:t>engineering“</a:t>
            </a:r>
          </a:p>
          <a:p>
            <a:pPr>
              <a:buFont typeface="Arial" panose="020B0604020202020204" pitchFamily="34" charset="0"/>
              <a:buChar char="•"/>
            </a:pPr>
            <a:endParaRPr lang="en-US" sz="1800" dirty="0"/>
          </a:p>
          <a:p>
            <a:pPr>
              <a:buFont typeface="Arial" panose="020B0604020202020204" pitchFamily="34" charset="0"/>
              <a:buChar char="•"/>
            </a:pPr>
            <a:r>
              <a:rPr lang="en-US" sz="1800" dirty="0" err="1" smtClean="0"/>
              <a:t>site:pcmag.com</a:t>
            </a:r>
            <a:r>
              <a:rPr lang="en-US" sz="1800" dirty="0" smtClean="0"/>
              <a:t> </a:t>
            </a:r>
            <a:r>
              <a:rPr lang="en-US" sz="1800" dirty="0"/>
              <a:t>"</a:t>
            </a:r>
            <a:r>
              <a:rPr lang="en-US" sz="1800" dirty="0" err="1" smtClean="0"/>
              <a:t>dvorak</a:t>
            </a:r>
            <a:r>
              <a:rPr lang="en-US" sz="1800" dirty="0" smtClean="0"/>
              <a:t>“</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1048100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Relevance &amp; Sorting</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What to display from the 1millions matched results</a:t>
            </a:r>
            <a:r>
              <a:rPr lang="en-US" sz="2000" dirty="0" smtClean="0"/>
              <a:t>?</a:t>
            </a:r>
          </a:p>
          <a:p>
            <a:pPr lvl="1"/>
            <a:endParaRPr lang="en-US" sz="2000" dirty="0" smtClean="0"/>
          </a:p>
          <a:p>
            <a:pPr lvl="1"/>
            <a:r>
              <a:rPr lang="en-US" sz="2000" dirty="0" smtClean="0"/>
              <a:t>TF-IDF </a:t>
            </a:r>
            <a:r>
              <a:rPr lang="en-US" sz="2000" dirty="0"/>
              <a:t>(Term Frequency/Invert Document Frequency</a:t>
            </a:r>
            <a:r>
              <a:rPr lang="en-US" sz="2000" dirty="0" smtClean="0"/>
              <a:t>)</a:t>
            </a:r>
          </a:p>
          <a:p>
            <a:pPr lvl="1"/>
            <a:endParaRPr lang="en-US" sz="2000" dirty="0" smtClean="0"/>
          </a:p>
          <a:p>
            <a:pPr lvl="1"/>
            <a:r>
              <a:rPr lang="en-US" sz="2000" dirty="0" smtClean="0"/>
              <a:t>Google PageRank</a:t>
            </a:r>
          </a:p>
          <a:p>
            <a:pPr lvl="1"/>
            <a:endParaRPr lang="en-US" sz="2000" dirty="0" smtClean="0"/>
          </a:p>
          <a:p>
            <a:pPr lvl="1"/>
            <a:r>
              <a:rPr lang="en-US" sz="2000" dirty="0" smtClean="0"/>
              <a:t>Vector </a:t>
            </a:r>
            <a:r>
              <a:rPr lang="en-US" sz="2000" dirty="0"/>
              <a:t>Space Model (Word Embedding)</a:t>
            </a:r>
          </a:p>
          <a:p>
            <a:pPr lvl="1"/>
            <a:endParaRPr lang="en-US" sz="2000" dirty="0" smtClean="0"/>
          </a:p>
          <a:p>
            <a:pPr lvl="1"/>
            <a:r>
              <a:rPr lang="en-US" sz="2000" dirty="0" smtClean="0"/>
              <a:t>Social </a:t>
            </a:r>
            <a:r>
              <a:rPr lang="en-US" sz="2000" dirty="0"/>
              <a:t>Media </a:t>
            </a:r>
            <a:r>
              <a:rPr lang="en-US" sz="2000" dirty="0" smtClean="0"/>
              <a:t>Ranking</a:t>
            </a:r>
            <a:endParaRPr lang="en-US" sz="2000" dirty="0"/>
          </a:p>
        </p:txBody>
      </p:sp>
    </p:spTree>
    <p:extLst>
      <p:ext uri="{BB962C8B-B14F-4D97-AF65-F5344CB8AC3E}">
        <p14:creationId xmlns:p14="http://schemas.microsoft.com/office/powerpoint/2010/main" val="13748456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Google PageRank</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p:txBody>
      </p:sp>
      <p:pic>
        <p:nvPicPr>
          <p:cNvPr id="9218" name="Picture 2" descr="google pageran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679" y="1412776"/>
            <a:ext cx="5218801" cy="4205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690268"/>
            <a:ext cx="7272808" cy="584775"/>
          </a:xfrm>
          <a:prstGeom prst="rect">
            <a:avLst/>
          </a:prstGeom>
          <a:noFill/>
        </p:spPr>
        <p:txBody>
          <a:bodyPr wrap="square" rtlCol="0">
            <a:spAutoFit/>
          </a:bodyPr>
          <a:lstStyle/>
          <a:p>
            <a:endParaRPr lang="en-US" sz="1600" dirty="0" smtClean="0">
              <a:hlinkClick r:id="rId3"/>
            </a:endParaRPr>
          </a:p>
          <a:p>
            <a:endParaRPr lang="en-US" sz="1600" dirty="0"/>
          </a:p>
        </p:txBody>
      </p:sp>
      <p:sp>
        <p:nvSpPr>
          <p:cNvPr id="4" name="TextBox 3"/>
          <p:cNvSpPr txBox="1"/>
          <p:nvPr/>
        </p:nvSpPr>
        <p:spPr>
          <a:xfrm>
            <a:off x="386431" y="1700808"/>
            <a:ext cx="3105449"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Google realized that relevance for the web </a:t>
            </a:r>
            <a:r>
              <a:rPr lang="en-US" sz="2000" b="1" dirty="0">
                <a:solidFill>
                  <a:srgbClr val="0070C0"/>
                </a:solidFill>
              </a:rPr>
              <a:t>depended on trust</a:t>
            </a:r>
            <a:r>
              <a:rPr lang="en-US" sz="2000" dirty="0"/>
              <a:t>, </a:t>
            </a:r>
            <a:r>
              <a:rPr lang="en-US" sz="2000" b="1" dirty="0">
                <a:solidFill>
                  <a:srgbClr val="0070C0"/>
                </a:solidFill>
              </a:rPr>
              <a:t>not just </a:t>
            </a:r>
            <a:r>
              <a:rPr lang="en-US" sz="2000" b="1" dirty="0" smtClean="0">
                <a:solidFill>
                  <a:srgbClr val="0070C0"/>
                </a:solidFill>
              </a:rPr>
              <a:t>text</a:t>
            </a:r>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r>
              <a:rPr lang="en-US" sz="2000" b="1" dirty="0" smtClean="0">
                <a:solidFill>
                  <a:srgbClr val="0070C0"/>
                </a:solidFill>
              </a:rPr>
              <a:t>Back-links: </a:t>
            </a:r>
            <a:r>
              <a:rPr lang="en-US" sz="2000" dirty="0"/>
              <a:t>Store entire </a:t>
            </a:r>
            <a:r>
              <a:rPr lang="en-US" sz="2000" dirty="0" smtClean="0"/>
              <a:t>web by</a:t>
            </a:r>
            <a:r>
              <a:rPr lang="en-US" sz="2000" b="1" dirty="0" smtClean="0">
                <a:solidFill>
                  <a:srgbClr val="0070C0"/>
                </a:solidFill>
              </a:rPr>
              <a:t> </a:t>
            </a:r>
            <a:r>
              <a:rPr lang="en-US" sz="2000" dirty="0" smtClean="0">
                <a:hlinkClick r:id="rId4"/>
              </a:rPr>
              <a:t>Crawler </a:t>
            </a:r>
            <a:r>
              <a:rPr lang="en-US" sz="2000" dirty="0">
                <a:hlinkClick r:id="rId4"/>
              </a:rPr>
              <a:t>and </a:t>
            </a:r>
            <a:r>
              <a:rPr lang="en-US" sz="2000" dirty="0" smtClean="0">
                <a:hlinkClick r:id="rId4"/>
              </a:rPr>
              <a:t>Spider</a:t>
            </a:r>
            <a:r>
              <a:rPr lang="en-US" sz="2000" dirty="0" smtClean="0"/>
              <a:t> (Big Data)</a:t>
            </a:r>
            <a:endParaRPr lang="en-US" sz="2000" dirty="0"/>
          </a:p>
          <a:p>
            <a:pPr marL="342900" indent="-342900">
              <a:buFont typeface="Arial" panose="020B0604020202020204" pitchFamily="34" charset="0"/>
              <a:buChar char="•"/>
            </a:pPr>
            <a:endParaRPr lang="en-US" sz="2000" b="1" dirty="0">
              <a:solidFill>
                <a:srgbClr val="0070C0"/>
              </a:solidFill>
            </a:endParaRPr>
          </a:p>
          <a:p>
            <a:pPr marL="342900" indent="-342900">
              <a:buFont typeface="Arial" panose="020B0604020202020204" pitchFamily="34" charset="0"/>
              <a:buChar char="•"/>
            </a:pPr>
            <a:r>
              <a:rPr lang="en-US" sz="2000" dirty="0">
                <a:hlinkClick r:id="rId3"/>
              </a:rPr>
              <a:t>Search Engine Optimization (SEO)</a:t>
            </a:r>
            <a:endParaRPr lang="en-US" sz="2000" dirty="0"/>
          </a:p>
          <a:p>
            <a:pPr marL="342900" indent="-342900">
              <a:buFont typeface="Arial" panose="020B0604020202020204" pitchFamily="34" charset="0"/>
              <a:buChar char="•"/>
            </a:pPr>
            <a:endParaRPr lang="en-US" sz="2000" b="1" dirty="0" smtClean="0">
              <a:solidFill>
                <a:srgbClr val="0070C0"/>
              </a:solidFill>
            </a:endParaRPr>
          </a:p>
          <a:p>
            <a:pPr marL="342900" indent="-342900">
              <a:buFont typeface="Arial" panose="020B0604020202020204" pitchFamily="34" charset="0"/>
              <a:buChar char="•"/>
            </a:pPr>
            <a:endParaRPr lang="en-US" sz="2000" b="1" dirty="0">
              <a:solidFill>
                <a:srgbClr val="0070C0"/>
              </a:solidFill>
            </a:endParaRPr>
          </a:p>
        </p:txBody>
      </p:sp>
    </p:spTree>
    <p:extLst>
      <p:ext uri="{BB962C8B-B14F-4D97-AF65-F5344CB8AC3E}">
        <p14:creationId xmlns:p14="http://schemas.microsoft.com/office/powerpoint/2010/main" val="298844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Vector Space </a:t>
            </a:r>
            <a:r>
              <a:rPr lang="en-US" dirty="0" smtClean="0"/>
              <a:t>Model (Embedding)</a:t>
            </a:r>
            <a:endParaRPr lang="en-US" dirty="0"/>
          </a:p>
        </p:txBody>
      </p:sp>
      <p:sp>
        <p:nvSpPr>
          <p:cNvPr id="7" name="Content Placeholder 1"/>
          <p:cNvSpPr txBox="1">
            <a:spLocks/>
          </p:cNvSpPr>
          <p:nvPr/>
        </p:nvSpPr>
        <p:spPr>
          <a:xfrm>
            <a:off x="-324544" y="1844824"/>
            <a:ext cx="8568952" cy="17872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Representing </a:t>
            </a:r>
            <a:r>
              <a:rPr lang="en-US" sz="1800" b="1" dirty="0">
                <a:solidFill>
                  <a:srgbClr val="0070C0"/>
                </a:solidFill>
              </a:rPr>
              <a:t>text documents as vectors </a:t>
            </a:r>
            <a:r>
              <a:rPr lang="en-US" sz="1800" dirty="0"/>
              <a:t>of identifiers. </a:t>
            </a:r>
            <a:r>
              <a:rPr lang="en-US" sz="1800" b="1" dirty="0">
                <a:solidFill>
                  <a:srgbClr val="0070C0"/>
                </a:solidFill>
              </a:rPr>
              <a:t>Each dimension corresponds to a separate term</a:t>
            </a:r>
            <a:r>
              <a:rPr lang="en-US" sz="1800" dirty="0"/>
              <a:t>. If a term occurs in the document, its value in the vector is non-zero. </a:t>
            </a:r>
          </a:p>
          <a:p>
            <a:pPr marL="1257300" lvl="2" indent="-457200">
              <a:buFont typeface="Arial" panose="020B0604020202020204" pitchFamily="34" charset="0"/>
              <a:buChar char="•"/>
            </a:pPr>
            <a:r>
              <a:rPr lang="en-US" sz="1800" dirty="0"/>
              <a:t>Use </a:t>
            </a:r>
            <a:r>
              <a:rPr lang="en-US" sz="1800" b="1" dirty="0">
                <a:solidFill>
                  <a:srgbClr val="0070C0"/>
                </a:solidFill>
              </a:rPr>
              <a:t>cosine similarity </a:t>
            </a:r>
            <a:r>
              <a:rPr lang="en-US" sz="1800" dirty="0"/>
              <a:t>(e.g. dot product) to calculate the text </a:t>
            </a:r>
            <a:r>
              <a:rPr lang="en-US" sz="1800" dirty="0" smtClean="0"/>
              <a:t>similarity</a:t>
            </a:r>
            <a:endParaRPr lang="en-US" sz="1800" dirty="0"/>
          </a:p>
          <a:p>
            <a:pPr marL="400050" lvl="1" indent="0">
              <a:buNone/>
            </a:pPr>
            <a:endParaRPr lang="en-US" sz="2000" dirty="0" smtClean="0"/>
          </a:p>
        </p:txBody>
      </p:sp>
      <p:pic>
        <p:nvPicPr>
          <p:cNvPr id="6" name="Picture 2" descr="text similarity vector space model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348" r="3307" b="8724"/>
          <a:stretch/>
        </p:blipFill>
        <p:spPr bwMode="auto">
          <a:xfrm>
            <a:off x="971600" y="3356992"/>
            <a:ext cx="3404834" cy="2242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xt similarity vector space mod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3212976"/>
            <a:ext cx="2755897" cy="2531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435" y="5867857"/>
            <a:ext cx="7512949" cy="646331"/>
          </a:xfrm>
          <a:prstGeom prst="rect">
            <a:avLst/>
          </a:prstGeom>
          <a:noFill/>
        </p:spPr>
        <p:txBody>
          <a:bodyPr wrap="square" rtlCol="0">
            <a:spAutoFit/>
          </a:bodyPr>
          <a:lstStyle/>
          <a:p>
            <a:pPr marL="0" lvl="1"/>
            <a:r>
              <a:rPr lang="en-US" sz="1800" b="1" dirty="0">
                <a:solidFill>
                  <a:srgbClr val="00B050"/>
                </a:solidFill>
              </a:rPr>
              <a:t>Demo</a:t>
            </a:r>
            <a:r>
              <a:rPr lang="en-US" sz="1800" dirty="0" smtClean="0"/>
              <a:t>: </a:t>
            </a:r>
            <a:r>
              <a:rPr lang="en-US" sz="1800" dirty="0">
                <a:hlinkClick r:id="rId4"/>
              </a:rPr>
              <a:t>http://projector.tensorflow.org</a:t>
            </a:r>
            <a:r>
              <a:rPr lang="en-US" sz="1800" dirty="0" smtClean="0">
                <a:hlinkClick r:id="rId4"/>
              </a:rPr>
              <a:t>/</a:t>
            </a:r>
            <a:r>
              <a:rPr lang="en-US" sz="1800" dirty="0" smtClean="0"/>
              <a:t>    </a:t>
            </a:r>
            <a:r>
              <a:rPr lang="en-US" sz="1800" b="1" dirty="0" smtClean="0">
                <a:solidFill>
                  <a:srgbClr val="00B050"/>
                </a:solidFill>
              </a:rPr>
              <a:t>Example</a:t>
            </a:r>
            <a:r>
              <a:rPr lang="en-US" sz="1800" dirty="0" smtClean="0"/>
              <a:t>: Search “</a:t>
            </a:r>
            <a:r>
              <a:rPr lang="zh-TW" altLang="en-US" sz="1800" dirty="0"/>
              <a:t>大交</a:t>
            </a:r>
            <a:r>
              <a:rPr lang="zh-TW" altLang="en-US" sz="1800" dirty="0" smtClean="0"/>
              <a:t>合</a:t>
            </a:r>
            <a:r>
              <a:rPr lang="en-US" altLang="zh-TW" sz="1800" dirty="0" smtClean="0"/>
              <a:t>”</a:t>
            </a:r>
            <a:endParaRPr lang="en-US" sz="1800" dirty="0"/>
          </a:p>
          <a:p>
            <a:endParaRPr lang="en-US" sz="1800" dirty="0"/>
          </a:p>
        </p:txBody>
      </p:sp>
    </p:spTree>
    <p:extLst>
      <p:ext uri="{BB962C8B-B14F-4D97-AF65-F5344CB8AC3E}">
        <p14:creationId xmlns:p14="http://schemas.microsoft.com/office/powerpoint/2010/main" val="41944670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Social Media Ranking</a:t>
            </a:r>
            <a:endParaRPr lang="en-US" dirty="0"/>
          </a:p>
        </p:txBody>
      </p:sp>
      <p:sp>
        <p:nvSpPr>
          <p:cNvPr id="7" name="Content Placeholder 1"/>
          <p:cNvSpPr txBox="1">
            <a:spLocks/>
          </p:cNvSpPr>
          <p:nvPr/>
        </p:nvSpPr>
        <p:spPr>
          <a:xfrm>
            <a:off x="-180528" y="1844824"/>
            <a:ext cx="95770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Sort by Date</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Popularity Index</a:t>
            </a:r>
          </a:p>
          <a:p>
            <a:pPr marL="1257300" lvl="3" indent="0">
              <a:buNone/>
            </a:pPr>
            <a:endParaRPr lang="en-US" sz="1400" dirty="0" smtClean="0"/>
          </a:p>
          <a:p>
            <a:pPr marL="1257300" lvl="3" indent="0">
              <a:buNone/>
            </a:pPr>
            <a:r>
              <a:rPr lang="en-US" sz="1400" b="1" dirty="0" smtClean="0">
                <a:solidFill>
                  <a:srgbClr val="0070C0"/>
                </a:solidFill>
              </a:rPr>
              <a:t>10*comment </a:t>
            </a:r>
            <a:r>
              <a:rPr lang="en-US" sz="1400" b="1" dirty="0">
                <a:solidFill>
                  <a:srgbClr val="0070C0"/>
                </a:solidFill>
              </a:rPr>
              <a:t>+ 5*Love + 5*Angry + 4*Sad + 3*wow + 3*</a:t>
            </a:r>
            <a:r>
              <a:rPr lang="en-US" sz="1400" b="1" dirty="0" err="1">
                <a:solidFill>
                  <a:srgbClr val="0070C0"/>
                </a:solidFill>
              </a:rPr>
              <a:t>haha</a:t>
            </a:r>
            <a:r>
              <a:rPr lang="en-US" sz="1400" b="1" dirty="0">
                <a:solidFill>
                  <a:srgbClr val="0070C0"/>
                </a:solidFill>
              </a:rPr>
              <a:t> + 2*</a:t>
            </a:r>
            <a:r>
              <a:rPr lang="en-US" sz="1400" b="1" dirty="0" err="1">
                <a:solidFill>
                  <a:srgbClr val="0070C0"/>
                </a:solidFill>
              </a:rPr>
              <a:t>Comment_like</a:t>
            </a:r>
            <a:r>
              <a:rPr lang="en-US" sz="1400" b="1" dirty="0">
                <a:solidFill>
                  <a:srgbClr val="0070C0"/>
                </a:solidFill>
              </a:rPr>
              <a:t> + </a:t>
            </a:r>
            <a:r>
              <a:rPr lang="en-US" sz="1400" b="1" dirty="0" err="1">
                <a:solidFill>
                  <a:srgbClr val="0070C0"/>
                </a:solidFill>
              </a:rPr>
              <a:t>Page_like</a:t>
            </a:r>
            <a:endParaRPr lang="en-US" sz="1400" b="1" dirty="0" smtClean="0">
              <a:solidFill>
                <a:srgbClr val="0070C0"/>
              </a:solidFill>
            </a:endParaRPr>
          </a:p>
          <a:p>
            <a:pPr marL="1714500" lvl="3" indent="-457200">
              <a:buFont typeface="Arial" panose="020B0604020202020204" pitchFamily="34" charset="0"/>
              <a:buChar char="•"/>
            </a:pPr>
            <a:endParaRPr lang="en-US" sz="1400" dirty="0"/>
          </a:p>
          <a:p>
            <a:pPr marL="400050" lvl="1" indent="0">
              <a:buNone/>
            </a:pPr>
            <a:endParaRPr lang="en-US" sz="2000" dirty="0" smtClean="0"/>
          </a:p>
          <a:p>
            <a:pPr marL="400050" lvl="1" indent="0">
              <a:buNone/>
            </a:pPr>
            <a:endParaRPr lang="en-US" sz="2000" dirty="0"/>
          </a:p>
          <a:p>
            <a:pPr marL="400050" lvl="1" indent="0">
              <a:buNone/>
            </a:pPr>
            <a:endParaRPr lang="en-US" sz="2000" dirty="0" smtClean="0"/>
          </a:p>
          <a:p>
            <a:pPr marL="400050" lvl="1" indent="0">
              <a:buNone/>
            </a:pPr>
            <a:endParaRPr lang="en-US" sz="2000" dirty="0" smtClean="0"/>
          </a:p>
        </p:txBody>
      </p:sp>
      <p:pic>
        <p:nvPicPr>
          <p:cNvPr id="9" name="Picture 3" descr="T:\gDrive\ML\JasonJackie\biz\Daniel\Wynn-typhoon\4.mediaPosts 永利皇宮&amp;天鴿風災.gif"/>
          <p:cNvPicPr>
            <a:picLocks noChangeAspect="1" noChangeArrowheads="1"/>
          </p:cNvPicPr>
          <p:nvPr/>
        </p:nvPicPr>
        <p:blipFill rotWithShape="1">
          <a:blip r:embed="rId2">
            <a:extLst>
              <a:ext uri="{28A0092B-C50C-407E-A947-70E740481C1C}">
                <a14:useLocalDpi xmlns:a14="http://schemas.microsoft.com/office/drawing/2010/main" val="0"/>
              </a:ext>
            </a:extLst>
          </a:blip>
          <a:srcRect l="13828" t="36830" r="52564" b="36642"/>
          <a:stretch/>
        </p:blipFill>
        <p:spPr bwMode="auto">
          <a:xfrm>
            <a:off x="2195736" y="2348880"/>
            <a:ext cx="3287195" cy="97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56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079" t="20702" r="24505" b="19497"/>
          <a:stretch/>
        </p:blipFill>
        <p:spPr>
          <a:xfrm>
            <a:off x="1331640" y="1880828"/>
            <a:ext cx="6718677" cy="4104456"/>
          </a:xfrm>
          <a:prstGeom prst="rect">
            <a:avLst/>
          </a:prstGeom>
        </p:spPr>
      </p:pic>
    </p:spTree>
    <p:extLst>
      <p:ext uri="{BB962C8B-B14F-4D97-AF65-F5344CB8AC3E}">
        <p14:creationId xmlns:p14="http://schemas.microsoft.com/office/powerpoint/2010/main" val="3664057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8"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76672"/>
            <a:ext cx="5401147" cy="54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3096344" cy="4893647"/>
          </a:xfrm>
          <a:prstGeom prst="rect">
            <a:avLst/>
          </a:prstGeom>
          <a:noFill/>
        </p:spPr>
        <p:txBody>
          <a:bodyPr wrap="square" rtlCol="0">
            <a:spAutoFit/>
          </a:bodyPr>
          <a:lstStyle/>
          <a:p>
            <a:r>
              <a:rPr lang="en-US" sz="1800" b="1" dirty="0"/>
              <a:t>What exactly is Big </a:t>
            </a:r>
            <a:r>
              <a:rPr lang="en-US" sz="1800" b="1" dirty="0" smtClean="0"/>
              <a:t>Data (technically)</a:t>
            </a:r>
            <a:endParaRPr lang="en-US" sz="1800" b="1" dirty="0"/>
          </a:p>
          <a:p>
            <a:pPr marL="742950" lvl="1"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How </a:t>
            </a:r>
            <a:r>
              <a:rPr lang="en-US" sz="1800" dirty="0"/>
              <a:t>big is big?</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One </a:t>
            </a:r>
            <a:r>
              <a:rPr lang="en-US" sz="1800" dirty="0"/>
              <a:t>possible answer: </a:t>
            </a:r>
            <a:r>
              <a:rPr lang="en-US" sz="1800" b="1" dirty="0">
                <a:solidFill>
                  <a:srgbClr val="0070C0"/>
                </a:solidFill>
              </a:rPr>
              <a:t>one computer cannot store </a:t>
            </a:r>
            <a:r>
              <a:rPr lang="en-US" sz="1800" dirty="0"/>
              <a:t>all the required </a:t>
            </a:r>
            <a:r>
              <a:rPr lang="en-US" sz="1800" dirty="0" smtClean="0"/>
              <a:t>data now or in the foreseeable future (i.e. the </a:t>
            </a:r>
            <a:r>
              <a:rPr lang="en-US" sz="1800" b="1" dirty="0" smtClean="0">
                <a:solidFill>
                  <a:srgbClr val="0070C0"/>
                </a:solidFill>
              </a:rPr>
              <a:t>data growth rate is fast</a:t>
            </a:r>
            <a:r>
              <a:rPr lang="en-US" sz="1800" dirty="0" smtClean="0"/>
              <a: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Moving </a:t>
            </a:r>
            <a:r>
              <a:rPr lang="en-US" sz="1800" dirty="0"/>
              <a:t>“big” data around the </a:t>
            </a:r>
            <a:r>
              <a:rPr lang="en-US" sz="1800" b="1" dirty="0">
                <a:solidFill>
                  <a:srgbClr val="0070C0"/>
                </a:solidFill>
              </a:rPr>
              <a:t>network is extremely </a:t>
            </a:r>
            <a:r>
              <a:rPr lang="en-US" sz="1800" b="1" dirty="0" smtClean="0">
                <a:solidFill>
                  <a:srgbClr val="0070C0"/>
                </a:solidFill>
              </a:rPr>
              <a:t>slow</a:t>
            </a:r>
            <a:endParaRPr lang="en-US" sz="1800" dirty="0"/>
          </a:p>
          <a:p>
            <a:endParaRPr lang="en-US" dirty="0"/>
          </a:p>
        </p:txBody>
      </p:sp>
    </p:spTree>
    <p:extLst>
      <p:ext uri="{BB962C8B-B14F-4D97-AF65-F5344CB8AC3E}">
        <p14:creationId xmlns:p14="http://schemas.microsoft.com/office/powerpoint/2010/main" val="2542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Key Technologies - Hadoop</a:t>
            </a:r>
          </a:p>
        </p:txBody>
      </p:sp>
      <p:pic>
        <p:nvPicPr>
          <p:cNvPr id="1026" name="Picture 2" descr="https://www.safaribooksonline.com/library/view/apache-hive-essentials/9781788995092/assets/a64fec28-e2b2-42f0-96cf-098fe83853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00807"/>
            <a:ext cx="7920880" cy="447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30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Key Technologies - Hadoop</a:t>
            </a:r>
            <a:endParaRPr lang="en-US" dirty="0"/>
          </a:p>
        </p:txBody>
      </p:sp>
      <p:sp>
        <p:nvSpPr>
          <p:cNvPr id="7" name="Content Placeholder 1"/>
          <p:cNvSpPr txBox="1">
            <a:spLocks/>
          </p:cNvSpPr>
          <p:nvPr/>
        </p:nvSpPr>
        <p:spPr>
          <a:xfrm>
            <a:off x="395536" y="1700808"/>
            <a:ext cx="2520280"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Hadoop Distributed </a:t>
            </a:r>
            <a:r>
              <a:rPr lang="en-US" sz="1800" dirty="0"/>
              <a:t>Filesystems (HDFS)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Map Reduce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Hashing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Tree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SQL vs NoSQL</a:t>
            </a:r>
            <a:endParaRPr lang="en-US"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208" y="1711474"/>
            <a:ext cx="5858272" cy="4311132"/>
          </a:xfrm>
          <a:prstGeom prst="rect">
            <a:avLst/>
          </a:prstGeom>
        </p:spPr>
      </p:pic>
    </p:spTree>
    <p:extLst>
      <p:ext uri="{BB962C8B-B14F-4D97-AF65-F5344CB8AC3E}">
        <p14:creationId xmlns:p14="http://schemas.microsoft.com/office/powerpoint/2010/main" val="268763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Individuals: Social Media </a:t>
            </a:r>
            <a:endParaRPr lang="en-US" dirty="0"/>
          </a:p>
        </p:txBody>
      </p:sp>
      <p:sp>
        <p:nvSpPr>
          <p:cNvPr id="7" name="Content Placeholder 1"/>
          <p:cNvSpPr txBox="1">
            <a:spLocks/>
          </p:cNvSpPr>
          <p:nvPr/>
        </p:nvSpPr>
        <p:spPr>
          <a:xfrm>
            <a:off x="395536" y="1700808"/>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Apple </a:t>
            </a:r>
            <a:r>
              <a:rPr lang="en-US" sz="1800" dirty="0">
                <a:hlinkClick r:id="rId2"/>
              </a:rPr>
              <a:t>co-founder Steve </a:t>
            </a:r>
            <a:r>
              <a:rPr lang="en-US" sz="1800" dirty="0" smtClean="0">
                <a:hlinkClick r:id="rId2"/>
              </a:rPr>
              <a:t>Wozniak</a:t>
            </a:r>
            <a:r>
              <a:rPr lang="en-US" sz="1800" dirty="0" smtClean="0"/>
              <a:t>: </a:t>
            </a:r>
            <a:r>
              <a:rPr lang="en-US" sz="1800" i="1" dirty="0" smtClean="0"/>
              <a:t>"Apple </a:t>
            </a:r>
            <a:r>
              <a:rPr lang="en-US" sz="1800" i="1" dirty="0"/>
              <a:t>makes its money off of good products, not off of you," Wozniak said. "As they say, with Facebook, </a:t>
            </a:r>
            <a:r>
              <a:rPr lang="en-US" sz="1800" b="1" i="1" dirty="0">
                <a:solidFill>
                  <a:srgbClr val="0070C0"/>
                </a:solidFill>
              </a:rPr>
              <a:t>you are the </a:t>
            </a:r>
            <a:r>
              <a:rPr lang="en-US" sz="1800" b="1" i="1" dirty="0" smtClean="0">
                <a:solidFill>
                  <a:srgbClr val="0070C0"/>
                </a:solidFill>
              </a:rPr>
              <a:t>product</a:t>
            </a:r>
            <a:r>
              <a:rPr lang="en-US" sz="1800" i="1" dirty="0" smtClean="0"/>
              <a:t>.“</a:t>
            </a:r>
          </a:p>
          <a:p>
            <a:pPr marL="0" indent="0"/>
            <a:endParaRPr lang="en-US" sz="1800" i="1" dirty="0"/>
          </a:p>
          <a:p>
            <a:pPr marL="0" indent="0"/>
            <a:endParaRPr lang="en-US" sz="1800" i="1" dirty="0" smtClean="0"/>
          </a:p>
          <a:p>
            <a:pPr marL="0" indent="0"/>
            <a:r>
              <a:rPr lang="en-US" sz="1800" b="1" i="1" dirty="0" smtClean="0">
                <a:solidFill>
                  <a:srgbClr val="0070C0"/>
                </a:solidFill>
              </a:rPr>
              <a:t>TIME</a:t>
            </a:r>
            <a:r>
              <a:rPr lang="en-US" sz="1800" dirty="0"/>
              <a:t> Person of the </a:t>
            </a:r>
            <a:r>
              <a:rPr lang="en-US" sz="1800" dirty="0" smtClean="0"/>
              <a:t>Year 2006 </a:t>
            </a:r>
          </a:p>
          <a:p>
            <a:pPr marL="0" indent="0"/>
            <a:r>
              <a:rPr lang="en-US" sz="1800" dirty="0"/>
              <a:t>	</a:t>
            </a:r>
            <a:r>
              <a:rPr lang="en-US" sz="5400" dirty="0" smtClean="0">
                <a:solidFill>
                  <a:srgbClr val="0070C0"/>
                </a:solidFill>
              </a:rPr>
              <a:t>You</a:t>
            </a:r>
            <a:endParaRPr lang="en-US" sz="1800" dirty="0">
              <a:solidFill>
                <a:srgbClr val="0070C0"/>
              </a:solidFill>
            </a:endParaRPr>
          </a:p>
          <a:p>
            <a:pPr marL="0" indent="0"/>
            <a:endParaRPr lang="en-US" sz="1800" b="1" i="1" dirty="0" smtClean="0"/>
          </a:p>
          <a:p>
            <a:pPr marL="0" indent="0"/>
            <a:endParaRPr lang="en-US" sz="1800" dirty="0"/>
          </a:p>
          <a:p>
            <a:pPr marL="0" indent="0"/>
            <a:r>
              <a:rPr lang="en-US" sz="1800" dirty="0" smtClean="0">
                <a:hlinkClick r:id="rId3"/>
              </a:rPr>
              <a:t>Google Trend in HK</a:t>
            </a:r>
            <a:endParaRPr lang="en-US" sz="1800" dirty="0"/>
          </a:p>
          <a:p>
            <a:pPr marL="0" indent="0"/>
            <a:endParaRPr lang="en-US" sz="1800" dirty="0"/>
          </a:p>
          <a:p>
            <a:pPr marL="0" indent="0"/>
            <a:endParaRPr lang="en-US" sz="1800" dirty="0"/>
          </a:p>
        </p:txBody>
      </p:sp>
      <p:pic>
        <p:nvPicPr>
          <p:cNvPr id="6146" name="Picture 2" descr="time person of the year 2006 you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28800"/>
            <a:ext cx="3323643" cy="442875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0800000">
            <a:off x="2699792" y="5804918"/>
            <a:ext cx="792088"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79570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395536" y="2996952"/>
            <a:ext cx="3888432"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When you have many data and many computers, what’s the best way to work on it?</a:t>
            </a:r>
          </a:p>
          <a:p>
            <a:pPr lvl="1"/>
            <a:endParaRPr lang="en-US" sz="1800" dirty="0"/>
          </a:p>
        </p:txBody>
      </p:sp>
      <p:pic>
        <p:nvPicPr>
          <p:cNvPr id="1026" name="Picture 2" descr="http://www.zeroplayer.com/images/matrixManagement.jpg"/>
          <p:cNvPicPr>
            <a:picLocks noChangeAspect="1" noChangeArrowheads="1"/>
          </p:cNvPicPr>
          <p:nvPr/>
        </p:nvPicPr>
        <p:blipFill rotWithShape="1">
          <a:blip r:embed="rId2">
            <a:extLst>
              <a:ext uri="{28A0092B-C50C-407E-A947-70E740481C1C}">
                <a14:useLocalDpi xmlns:a14="http://schemas.microsoft.com/office/drawing/2010/main" val="0"/>
              </a:ext>
            </a:extLst>
          </a:blip>
          <a:srcRect b="18008"/>
          <a:stretch/>
        </p:blipFill>
        <p:spPr bwMode="auto">
          <a:xfrm>
            <a:off x="4716016" y="1772816"/>
            <a:ext cx="3803788" cy="42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7524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Map-Reduce </a:t>
            </a:r>
            <a:r>
              <a:rPr lang="en-US" dirty="0"/>
              <a:t>- Data </a:t>
            </a:r>
            <a:r>
              <a:rPr lang="en-US" dirty="0" smtClean="0"/>
              <a:t>Parallelism</a:t>
            </a:r>
            <a:endParaRPr lang="en-US" dirty="0"/>
          </a:p>
        </p:txBody>
      </p:sp>
      <p:sp>
        <p:nvSpPr>
          <p:cNvPr id="7" name="Content Placeholder 1"/>
          <p:cNvSpPr txBox="1">
            <a:spLocks/>
          </p:cNvSpPr>
          <p:nvPr/>
        </p:nvSpPr>
        <p:spPr>
          <a:xfrm>
            <a:off x="179512"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smtClean="0">
                <a:solidFill>
                  <a:srgbClr val="0070C0"/>
                </a:solidFill>
              </a:rPr>
              <a:t>Moving </a:t>
            </a:r>
            <a:r>
              <a:rPr lang="en-US" sz="1800" b="1" dirty="0">
                <a:solidFill>
                  <a:srgbClr val="0070C0"/>
                </a:solidFill>
              </a:rPr>
              <a:t>the program to the data</a:t>
            </a:r>
            <a:r>
              <a:rPr lang="en-US" sz="1800" dirty="0"/>
              <a:t> </a:t>
            </a:r>
            <a:r>
              <a:rPr lang="en-US" sz="1800" dirty="0" smtClean="0"/>
              <a:t>(rather </a:t>
            </a:r>
            <a:r>
              <a:rPr lang="en-US" sz="1800" dirty="0"/>
              <a:t>than data to the program</a:t>
            </a:r>
            <a:r>
              <a:rPr lang="en-US" sz="1800" dirty="0" smtClean="0"/>
              <a:t>)</a:t>
            </a:r>
          </a:p>
          <a:p>
            <a:pPr lvl="1"/>
            <a:r>
              <a:rPr lang="en-US" sz="1800" b="1" dirty="0">
                <a:solidFill>
                  <a:srgbClr val="0070C0"/>
                </a:solidFill>
              </a:rPr>
              <a:t>Split</a:t>
            </a:r>
            <a:r>
              <a:rPr lang="en-US" sz="1800" dirty="0" smtClean="0"/>
              <a:t> the task, compute </a:t>
            </a:r>
            <a:r>
              <a:rPr lang="en-US" sz="1800" b="1" dirty="0">
                <a:solidFill>
                  <a:srgbClr val="0070C0"/>
                </a:solidFill>
              </a:rPr>
              <a:t>sub results </a:t>
            </a:r>
            <a:r>
              <a:rPr lang="en-US" sz="1800" dirty="0" smtClean="0"/>
              <a:t>and </a:t>
            </a:r>
            <a:r>
              <a:rPr lang="en-US" sz="1800" b="1" dirty="0">
                <a:solidFill>
                  <a:srgbClr val="0070C0"/>
                </a:solidFill>
              </a:rPr>
              <a:t>combine</a:t>
            </a:r>
            <a:r>
              <a:rPr lang="en-US" sz="1800" dirty="0" smtClean="0"/>
              <a:t> them back for final result</a:t>
            </a:r>
            <a:endParaRPr lang="en-US" sz="1800" dirty="0"/>
          </a:p>
        </p:txBody>
      </p:sp>
      <p:pic>
        <p:nvPicPr>
          <p:cNvPr id="2050" name="Picture 2" descr="mapreduc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2824053"/>
            <a:ext cx="6912767" cy="326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564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Hashing - Indexed by </a:t>
            </a:r>
            <a:r>
              <a:rPr lang="en-US" dirty="0" smtClean="0"/>
              <a:t>Calculation</a:t>
            </a:r>
            <a:endParaRPr lang="en-US" dirty="0"/>
          </a:p>
        </p:txBody>
      </p:sp>
      <p:sp>
        <p:nvSpPr>
          <p:cNvPr id="7" name="Content Placeholder 1"/>
          <p:cNvSpPr txBox="1">
            <a:spLocks/>
          </p:cNvSpPr>
          <p:nvPr/>
        </p:nvSpPr>
        <p:spPr>
          <a:xfrm>
            <a:off x="395536" y="1700808"/>
            <a:ext cx="374441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One </a:t>
            </a:r>
            <a:r>
              <a:rPr lang="en-US" sz="1800" b="1" dirty="0">
                <a:solidFill>
                  <a:srgbClr val="0070C0"/>
                </a:solidFill>
              </a:rPr>
              <a:t>computer cannot host all the data </a:t>
            </a:r>
            <a:r>
              <a:rPr lang="en-US" sz="1800" dirty="0"/>
              <a:t>and need to </a:t>
            </a:r>
            <a:r>
              <a:rPr lang="en-US" sz="1800" b="1" dirty="0">
                <a:solidFill>
                  <a:srgbClr val="0070C0"/>
                </a:solidFill>
              </a:rPr>
              <a:t>distribute into multiple computers</a:t>
            </a:r>
            <a:r>
              <a:rPr lang="en-US" sz="1800" dirty="0"/>
              <a:t> (clusters of computers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Hash function </a:t>
            </a:r>
            <a:r>
              <a:rPr lang="en-US" sz="1800" b="1" dirty="0">
                <a:solidFill>
                  <a:srgbClr val="0070C0"/>
                </a:solidFill>
              </a:rPr>
              <a:t>determine what data to store in which computer</a:t>
            </a:r>
          </a:p>
          <a:p>
            <a:pPr lvl="1"/>
            <a:endParaRPr lang="en-US" sz="2000" dirty="0"/>
          </a:p>
          <a:p>
            <a:pPr marL="457200" lvl="1" indent="0">
              <a:buNone/>
            </a:pPr>
            <a:r>
              <a:rPr lang="en-US" sz="2800" i="1" dirty="0" smtClean="0">
                <a:solidFill>
                  <a:srgbClr val="FF0000"/>
                </a:solidFill>
              </a:rPr>
              <a:t>h(x) = integer </a:t>
            </a:r>
          </a:p>
        </p:txBody>
      </p:sp>
      <p:pic>
        <p:nvPicPr>
          <p:cNvPr id="1026" name="Picture 2" descr="hash function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6921" y="1340768"/>
            <a:ext cx="41326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ing hash func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6335" b="44094"/>
          <a:stretch/>
        </p:blipFill>
        <p:spPr bwMode="auto">
          <a:xfrm>
            <a:off x="4139952" y="4536798"/>
            <a:ext cx="4762650" cy="1772522"/>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rot="10800000">
            <a:off x="6507418" y="4084648"/>
            <a:ext cx="404871" cy="496479"/>
          </a:xfrm>
          <a:prstGeom prst="down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560247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Tree – Sorting and Searching</a:t>
            </a:r>
            <a:endParaRPr lang="en-US" dirty="0"/>
          </a:p>
        </p:txBody>
      </p:sp>
      <p:sp>
        <p:nvSpPr>
          <p:cNvPr id="7" name="Content Placeholder 1"/>
          <p:cNvSpPr txBox="1">
            <a:spLocks/>
          </p:cNvSpPr>
          <p:nvPr/>
        </p:nvSpPr>
        <p:spPr>
          <a:xfrm>
            <a:off x="395536" y="1700808"/>
            <a:ext cx="8352928"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lgn="ctr"/>
            <a:r>
              <a:rPr lang="en-US" sz="2000" b="1" dirty="0" smtClean="0"/>
              <a:t>Quickly find the integer</a:t>
            </a:r>
          </a:p>
          <a:p>
            <a:endParaRPr lang="en-US" sz="2000" dirty="0"/>
          </a:p>
          <a:p>
            <a:endParaRPr lang="en-US" sz="2000" dirty="0"/>
          </a:p>
        </p:txBody>
      </p:sp>
      <p:pic>
        <p:nvPicPr>
          <p:cNvPr id="8" name="Picture 2" descr="http://www.geeksforgeeks.org/wp-content/uploads/BinaryTr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40" y="2132856"/>
            <a:ext cx="5468119" cy="34361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69318" y="5733256"/>
            <a:ext cx="3502882" cy="461665"/>
          </a:xfrm>
          <a:prstGeom prst="rect">
            <a:avLst/>
          </a:prstGeom>
          <a:noFill/>
        </p:spPr>
        <p:txBody>
          <a:bodyPr wrap="none" rtlCol="0">
            <a:spAutoFit/>
          </a:bodyPr>
          <a:lstStyle/>
          <a:p>
            <a:r>
              <a:rPr lang="en-US" dirty="0" smtClean="0">
                <a:solidFill>
                  <a:srgbClr val="FF0000"/>
                </a:solidFill>
              </a:rPr>
              <a:t>2 ^ 32 = 4,294,967,296 </a:t>
            </a:r>
            <a:endParaRPr lang="en-US" dirty="0">
              <a:solidFill>
                <a:srgbClr val="FF0000"/>
              </a:solidFill>
            </a:endParaRPr>
          </a:p>
        </p:txBody>
      </p:sp>
    </p:spTree>
    <p:extLst>
      <p:ext uri="{BB962C8B-B14F-4D97-AF65-F5344CB8AC3E}">
        <p14:creationId xmlns:p14="http://schemas.microsoft.com/office/powerpoint/2010/main" val="254117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2627784" y="1700808"/>
            <a:ext cx="331236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smtClean="0"/>
              <a:t>Datatact Data Count</a:t>
            </a:r>
            <a:endParaRPr lang="en-US" sz="2000" b="1" u="sng"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4" name="Table 3"/>
          <p:cNvGraphicFramePr>
            <a:graphicFrameLocks noGrp="1"/>
          </p:cNvGraphicFramePr>
          <p:nvPr>
            <p:extLst>
              <p:ext uri="{D42A27DB-BD31-4B8C-83A1-F6EECF244321}">
                <p14:modId xmlns:p14="http://schemas.microsoft.com/office/powerpoint/2010/main" val="1068531242"/>
              </p:ext>
            </p:extLst>
          </p:nvPr>
        </p:nvGraphicFramePr>
        <p:xfrm>
          <a:off x="1763688" y="2276872"/>
          <a:ext cx="4752528" cy="1752600"/>
        </p:xfrm>
        <a:graphic>
          <a:graphicData uri="http://schemas.openxmlformats.org/drawingml/2006/table">
            <a:tbl>
              <a:tblPr firstRow="1" bandRow="1">
                <a:tableStyleId>{10A1B5D5-9B99-4C35-A422-299274C87663}</a:tableStyleId>
              </a:tblPr>
              <a:tblGrid>
                <a:gridCol w="3048000"/>
                <a:gridCol w="1704528"/>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Facebook</a:t>
                      </a:r>
                      <a:endParaRPr lang="en-US" b="0" dirty="0" smtClean="0"/>
                    </a:p>
                  </a:txBody>
                  <a:tcPr/>
                </a:tc>
                <a:tc>
                  <a:txBody>
                    <a:bodyPr/>
                    <a:lstStyle/>
                    <a:p>
                      <a:r>
                        <a:rPr lang="en-US" dirty="0" smtClean="0"/>
                        <a:t>Counts</a:t>
                      </a:r>
                      <a:endParaRPr lang="en-US" dirty="0"/>
                    </a:p>
                  </a:txBody>
                  <a:tcPr/>
                </a:tc>
              </a:tr>
              <a:tr h="370840">
                <a:tc>
                  <a:txBody>
                    <a:bodyPr/>
                    <a:lstStyle/>
                    <a:p>
                      <a:r>
                        <a:rPr lang="en-US" dirty="0" smtClean="0"/>
                        <a:t>Posts</a:t>
                      </a:r>
                      <a:endParaRPr lang="en-US" dirty="0"/>
                    </a:p>
                  </a:txBody>
                  <a:tcPr/>
                </a:tc>
                <a:tc>
                  <a:txBody>
                    <a:bodyPr/>
                    <a:lstStyle/>
                    <a:p>
                      <a:r>
                        <a:rPr lang="en-US" dirty="0" smtClean="0"/>
                        <a:t>2.7M</a:t>
                      </a:r>
                      <a:r>
                        <a:rPr lang="en-US" baseline="0" dirty="0" smtClean="0"/>
                        <a:t> +</a:t>
                      </a:r>
                      <a:endParaRPr lang="en-US" dirty="0"/>
                    </a:p>
                  </a:txBody>
                  <a:tcPr/>
                </a:tc>
              </a:tr>
              <a:tr h="370840">
                <a:tc>
                  <a:txBody>
                    <a:bodyPr/>
                    <a:lstStyle/>
                    <a:p>
                      <a:r>
                        <a:rPr lang="en-US" dirty="0" smtClean="0"/>
                        <a:t>Comments</a:t>
                      </a:r>
                      <a:endParaRPr lang="en-US" dirty="0"/>
                    </a:p>
                  </a:txBody>
                  <a:tcPr/>
                </a:tc>
                <a:tc>
                  <a:txBody>
                    <a:bodyPr/>
                    <a:lstStyle/>
                    <a:p>
                      <a:r>
                        <a:rPr lang="en-US" dirty="0" smtClean="0"/>
                        <a:t>35M +</a:t>
                      </a:r>
                      <a:endParaRPr lang="en-US" dirty="0"/>
                    </a:p>
                  </a:txBody>
                  <a:tcPr/>
                </a:tc>
              </a:tr>
              <a:tr h="370840">
                <a:tc>
                  <a:txBody>
                    <a:bodyPr/>
                    <a:lstStyle/>
                    <a:p>
                      <a:r>
                        <a:rPr lang="en-US" dirty="0" smtClean="0"/>
                        <a:t>Reactions (Like, Love </a:t>
                      </a:r>
                      <a:r>
                        <a:rPr lang="en-US" dirty="0" err="1" smtClean="0"/>
                        <a:t>Haha</a:t>
                      </a:r>
                      <a:r>
                        <a:rPr lang="en-US" dirty="0" smtClean="0"/>
                        <a:t>,</a:t>
                      </a:r>
                      <a:r>
                        <a:rPr lang="en-US" baseline="0" dirty="0" smtClean="0"/>
                        <a:t> Angry, Wow, Sad)</a:t>
                      </a:r>
                      <a:endParaRPr lang="en-US" dirty="0"/>
                    </a:p>
                  </a:txBody>
                  <a:tcPr/>
                </a:tc>
                <a:tc>
                  <a:txBody>
                    <a:bodyPr/>
                    <a:lstStyle/>
                    <a:p>
                      <a:r>
                        <a:rPr lang="en-US" dirty="0" smtClean="0"/>
                        <a:t>50M +</a:t>
                      </a:r>
                      <a:endParaRPr lang="en-US" dirty="0"/>
                    </a:p>
                  </a:txBody>
                  <a:tcPr/>
                </a:tc>
              </a:tr>
            </a:tbl>
          </a:graphicData>
        </a:graphic>
      </p:graphicFrame>
      <p:grpSp>
        <p:nvGrpSpPr>
          <p:cNvPr id="8" name="Group 7"/>
          <p:cNvGrpSpPr/>
          <p:nvPr/>
        </p:nvGrpSpPr>
        <p:grpSpPr>
          <a:xfrm>
            <a:off x="1691680" y="4005063"/>
            <a:ext cx="4680520" cy="2418159"/>
            <a:chOff x="1691680" y="4005063"/>
            <a:chExt cx="4680520" cy="2418159"/>
          </a:xfrm>
        </p:grpSpPr>
        <p:sp>
          <p:nvSpPr>
            <p:cNvPr id="7" name="Explosion 2 6"/>
            <p:cNvSpPr/>
            <p:nvPr/>
          </p:nvSpPr>
          <p:spPr bwMode="auto">
            <a:xfrm>
              <a:off x="1691680" y="4005063"/>
              <a:ext cx="4680520" cy="2418159"/>
            </a:xfrm>
            <a:prstGeom prst="irregularSeal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2627784" y="4861609"/>
              <a:ext cx="2961067" cy="1015663"/>
            </a:xfrm>
            <a:prstGeom prst="rect">
              <a:avLst/>
            </a:prstGeom>
            <a:noFill/>
          </p:spPr>
          <p:txBody>
            <a:bodyPr wrap="none" rtlCol="0">
              <a:spAutoFit/>
            </a:bodyPr>
            <a:lstStyle/>
            <a:p>
              <a:r>
                <a:rPr lang="en-US" sz="2000" dirty="0" smtClean="0"/>
                <a:t>Database size: 95.6 GB </a:t>
              </a:r>
            </a:p>
            <a:p>
              <a:r>
                <a:rPr lang="en-US" sz="2000" dirty="0" smtClean="0"/>
                <a:t>Index size: 18.2 GB</a:t>
              </a:r>
            </a:p>
            <a:p>
              <a:r>
                <a:rPr lang="en-US" sz="2000" b="1" u="sng" dirty="0" smtClean="0"/>
                <a:t>Total: 113.8 GB</a:t>
              </a:r>
              <a:endParaRPr lang="en-US" sz="2000" b="1" u="sng" dirty="0"/>
            </a:p>
          </p:txBody>
        </p:sp>
      </p:grpSp>
    </p:spTree>
    <p:extLst>
      <p:ext uri="{BB962C8B-B14F-4D97-AF65-F5344CB8AC3E}">
        <p14:creationId xmlns:p14="http://schemas.microsoft.com/office/powerpoint/2010/main" val="8100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611560" y="1998712"/>
            <a:ext cx="3960440"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Western </a:t>
            </a:r>
            <a:r>
              <a:rPr lang="en-US" sz="1800" b="1" u="sng" dirty="0"/>
              <a:t>Digital Red </a:t>
            </a:r>
            <a:r>
              <a:rPr lang="en-US" sz="1800" b="1" u="sng" dirty="0" smtClean="0"/>
              <a:t>Edition (NAS)</a:t>
            </a:r>
            <a:endParaRPr lang="en-US" sz="1800" b="1" u="sng"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086892078"/>
              </p:ext>
            </p:extLst>
          </p:nvPr>
        </p:nvGraphicFramePr>
        <p:xfrm>
          <a:off x="611560" y="2502768"/>
          <a:ext cx="3888432" cy="2736304"/>
        </p:xfrm>
        <a:graphic>
          <a:graphicData uri="http://schemas.openxmlformats.org/drawingml/2006/table">
            <a:tbl>
              <a:tblPr firstRow="1">
                <a:tableStyleId>{912C8C85-51F0-491E-9774-3900AFEF0FD7}</a:tableStyleId>
              </a:tblPr>
              <a:tblGrid>
                <a:gridCol w="1366363"/>
                <a:gridCol w="1225925"/>
                <a:gridCol w="1296144"/>
              </a:tblGrid>
              <a:tr h="846094">
                <a:tc>
                  <a:txBody>
                    <a:bodyPr/>
                    <a:lstStyle/>
                    <a:p>
                      <a:r>
                        <a:rPr lang="en-US" dirty="0">
                          <a:effectLst/>
                        </a:rPr>
                        <a:t>Capacity (TB)</a:t>
                      </a:r>
                    </a:p>
                  </a:txBody>
                  <a:tcPr marL="68580" marR="68580" marT="0" marB="0"/>
                </a:tc>
                <a:tc>
                  <a:txBody>
                    <a:bodyPr/>
                    <a:lstStyle/>
                    <a:p>
                      <a:pPr algn="r"/>
                      <a:r>
                        <a:rPr lang="en-US" dirty="0">
                          <a:effectLst/>
                        </a:rPr>
                        <a:t>HK$</a:t>
                      </a:r>
                    </a:p>
                  </a:txBody>
                  <a:tcPr marL="68580" marR="68580" marT="0" marB="0"/>
                </a:tc>
                <a:tc>
                  <a:txBody>
                    <a:bodyPr/>
                    <a:lstStyle/>
                    <a:p>
                      <a:pPr algn="r"/>
                      <a:r>
                        <a:rPr lang="en-US" dirty="0">
                          <a:effectLst/>
                        </a:rPr>
                        <a:t>$/TB</a:t>
                      </a:r>
                    </a:p>
                  </a:txBody>
                  <a:tcPr marL="68580" marR="68580" marT="0" marB="0"/>
                </a:tc>
              </a:tr>
              <a:tr h="282031">
                <a:tc>
                  <a:txBody>
                    <a:bodyPr/>
                    <a:lstStyle/>
                    <a:p>
                      <a:pPr algn="ctr"/>
                      <a:r>
                        <a:rPr lang="en-US" dirty="0">
                          <a:effectLst/>
                        </a:rPr>
                        <a:t>1</a:t>
                      </a:r>
                    </a:p>
                  </a:txBody>
                  <a:tcPr marL="68580" marR="68580" marT="0" marB="0"/>
                </a:tc>
                <a:tc>
                  <a:txBody>
                    <a:bodyPr/>
                    <a:lstStyle/>
                    <a:p>
                      <a:pPr algn="r"/>
                      <a:r>
                        <a:rPr lang="en-US" dirty="0">
                          <a:effectLst/>
                        </a:rPr>
                        <a:t>470</a:t>
                      </a:r>
                    </a:p>
                  </a:txBody>
                  <a:tcPr marL="68580" marR="68580" marT="0" marB="0"/>
                </a:tc>
                <a:tc>
                  <a:txBody>
                    <a:bodyPr/>
                    <a:lstStyle/>
                    <a:p>
                      <a:pPr algn="r"/>
                      <a:r>
                        <a:rPr lang="en-US" dirty="0">
                          <a:effectLst/>
                        </a:rPr>
                        <a:t>470</a:t>
                      </a:r>
                    </a:p>
                  </a:txBody>
                  <a:tcPr marL="68580" marR="68580" marT="0" marB="0"/>
                </a:tc>
              </a:tr>
              <a:tr h="282031">
                <a:tc>
                  <a:txBody>
                    <a:bodyPr/>
                    <a:lstStyle/>
                    <a:p>
                      <a:pPr algn="ctr"/>
                      <a:r>
                        <a:rPr lang="en-US" dirty="0">
                          <a:effectLst/>
                        </a:rPr>
                        <a:t>2</a:t>
                      </a:r>
                    </a:p>
                  </a:txBody>
                  <a:tcPr marL="68580" marR="68580" marT="0" marB="0"/>
                </a:tc>
                <a:tc>
                  <a:txBody>
                    <a:bodyPr/>
                    <a:lstStyle/>
                    <a:p>
                      <a:pPr algn="r"/>
                      <a:r>
                        <a:rPr lang="en-US" dirty="0">
                          <a:effectLst/>
                        </a:rPr>
                        <a:t>500</a:t>
                      </a:r>
                    </a:p>
                  </a:txBody>
                  <a:tcPr marL="68580" marR="68580" marT="0" marB="0"/>
                </a:tc>
                <a:tc>
                  <a:txBody>
                    <a:bodyPr/>
                    <a:lstStyle/>
                    <a:p>
                      <a:pPr algn="r"/>
                      <a:r>
                        <a:rPr lang="en-US" dirty="0">
                          <a:effectLst/>
                        </a:rPr>
                        <a:t>250</a:t>
                      </a:r>
                    </a:p>
                  </a:txBody>
                  <a:tcPr marL="68580" marR="68580" marT="0" marB="0"/>
                </a:tc>
              </a:tr>
              <a:tr h="282031">
                <a:tc>
                  <a:txBody>
                    <a:bodyPr/>
                    <a:lstStyle/>
                    <a:p>
                      <a:pPr algn="ctr"/>
                      <a:r>
                        <a:rPr lang="en-US" dirty="0">
                          <a:effectLst/>
                        </a:rPr>
                        <a:t>3</a:t>
                      </a:r>
                    </a:p>
                  </a:txBody>
                  <a:tcPr marL="68580" marR="68580" marT="0" marB="0"/>
                </a:tc>
                <a:tc>
                  <a:txBody>
                    <a:bodyPr/>
                    <a:lstStyle/>
                    <a:p>
                      <a:pPr algn="r"/>
                      <a:r>
                        <a:rPr lang="en-US" dirty="0">
                          <a:effectLst/>
                        </a:rPr>
                        <a:t>699</a:t>
                      </a:r>
                    </a:p>
                  </a:txBody>
                  <a:tcPr marL="68580" marR="68580" marT="0" marB="0"/>
                </a:tc>
                <a:tc>
                  <a:txBody>
                    <a:bodyPr/>
                    <a:lstStyle/>
                    <a:p>
                      <a:pPr algn="r"/>
                      <a:r>
                        <a:rPr lang="en-US" dirty="0">
                          <a:effectLst/>
                        </a:rPr>
                        <a:t>233</a:t>
                      </a:r>
                    </a:p>
                  </a:txBody>
                  <a:tcPr marL="68580" marR="68580" marT="0" marB="0"/>
                </a:tc>
              </a:tr>
              <a:tr h="324037">
                <a:tc>
                  <a:txBody>
                    <a:bodyPr/>
                    <a:lstStyle/>
                    <a:p>
                      <a:pPr algn="ctr"/>
                      <a:r>
                        <a:rPr lang="en-US" dirty="0">
                          <a:effectLst/>
                        </a:rPr>
                        <a:t>4</a:t>
                      </a:r>
                    </a:p>
                  </a:txBody>
                  <a:tcPr marL="68580" marR="68580" marT="0" marB="0"/>
                </a:tc>
                <a:tc>
                  <a:txBody>
                    <a:bodyPr/>
                    <a:lstStyle/>
                    <a:p>
                      <a:pPr algn="r"/>
                      <a:r>
                        <a:rPr lang="en-US" dirty="0">
                          <a:effectLst/>
                        </a:rPr>
                        <a:t>790</a:t>
                      </a:r>
                    </a:p>
                  </a:txBody>
                  <a:tcPr marL="68580" marR="68580" marT="0" marB="0"/>
                </a:tc>
                <a:tc>
                  <a:txBody>
                    <a:bodyPr/>
                    <a:lstStyle/>
                    <a:p>
                      <a:pPr algn="r"/>
                      <a:r>
                        <a:rPr lang="en-US" dirty="0" smtClean="0">
                          <a:effectLst/>
                        </a:rPr>
                        <a:t>198</a:t>
                      </a:r>
                      <a:endParaRPr lang="en-US" dirty="0">
                        <a:effectLst/>
                      </a:endParaRPr>
                    </a:p>
                  </a:txBody>
                  <a:tcPr marL="68580" marR="68580" marT="0" marB="0"/>
                </a:tc>
              </a:tr>
              <a:tr h="360040">
                <a:tc>
                  <a:txBody>
                    <a:bodyPr/>
                    <a:lstStyle/>
                    <a:p>
                      <a:pPr algn="ctr"/>
                      <a:r>
                        <a:rPr lang="en-US" dirty="0">
                          <a:effectLst/>
                        </a:rPr>
                        <a:t>6</a:t>
                      </a:r>
                    </a:p>
                  </a:txBody>
                  <a:tcPr marL="68580" marR="68580" marT="0" marB="0"/>
                </a:tc>
                <a:tc>
                  <a:txBody>
                    <a:bodyPr/>
                    <a:lstStyle/>
                    <a:p>
                      <a:pPr algn="r"/>
                      <a:r>
                        <a:rPr lang="en-US" dirty="0" smtClean="0">
                          <a:effectLst/>
                        </a:rPr>
                        <a:t>1,225</a:t>
                      </a:r>
                      <a:endParaRPr lang="en-US" dirty="0">
                        <a:effectLst/>
                      </a:endParaRPr>
                    </a:p>
                  </a:txBody>
                  <a:tcPr marL="68580" marR="68580" marT="0" marB="0"/>
                </a:tc>
                <a:tc>
                  <a:txBody>
                    <a:bodyPr/>
                    <a:lstStyle/>
                    <a:p>
                      <a:pPr algn="r"/>
                      <a:r>
                        <a:rPr lang="en-US" dirty="0">
                          <a:effectLst/>
                        </a:rPr>
                        <a:t>204</a:t>
                      </a:r>
                    </a:p>
                  </a:txBody>
                  <a:tcPr marL="68580" marR="68580" marT="0" marB="0"/>
                </a:tc>
              </a:tr>
              <a:tr h="360040">
                <a:tc>
                  <a:txBody>
                    <a:bodyPr/>
                    <a:lstStyle/>
                    <a:p>
                      <a:pPr algn="ctr"/>
                      <a:r>
                        <a:rPr lang="en-US" dirty="0">
                          <a:effectLst/>
                        </a:rPr>
                        <a:t>8</a:t>
                      </a:r>
                    </a:p>
                  </a:txBody>
                  <a:tcPr marL="68580" marR="68580" marT="0" marB="0">
                    <a:solidFill>
                      <a:schemeClr val="accent1"/>
                    </a:solidFill>
                  </a:tcPr>
                </a:tc>
                <a:tc>
                  <a:txBody>
                    <a:bodyPr/>
                    <a:lstStyle/>
                    <a:p>
                      <a:pPr algn="r"/>
                      <a:r>
                        <a:rPr lang="en-US" dirty="0" smtClean="0">
                          <a:effectLst/>
                        </a:rPr>
                        <a:t>1,450</a:t>
                      </a:r>
                      <a:endParaRPr lang="en-US" dirty="0">
                        <a:effectLst/>
                      </a:endParaRPr>
                    </a:p>
                  </a:txBody>
                  <a:tcPr marL="68580" marR="68580" marT="0" marB="0">
                    <a:solidFill>
                      <a:schemeClr val="accent1"/>
                    </a:solidFill>
                  </a:tcPr>
                </a:tc>
                <a:tc>
                  <a:txBody>
                    <a:bodyPr/>
                    <a:lstStyle/>
                    <a:p>
                      <a:pPr algn="r"/>
                      <a:r>
                        <a:rPr lang="en-US" dirty="0">
                          <a:effectLst/>
                        </a:rPr>
                        <a:t>181</a:t>
                      </a:r>
                    </a:p>
                  </a:txBody>
                  <a:tcPr marL="68580" marR="68580" marT="0" marB="0">
                    <a:solidFill>
                      <a:schemeClr val="accent1"/>
                    </a:solidFill>
                  </a:tcPr>
                </a:tc>
              </a:tr>
            </a:tbl>
          </a:graphicData>
        </a:graphic>
      </p:graphicFrame>
      <p:sp>
        <p:nvSpPr>
          <p:cNvPr id="12" name="TextBox 11"/>
          <p:cNvSpPr txBox="1"/>
          <p:nvPr/>
        </p:nvSpPr>
        <p:spPr>
          <a:xfrm>
            <a:off x="611560" y="5353471"/>
            <a:ext cx="3175356" cy="307777"/>
          </a:xfrm>
          <a:prstGeom prst="rect">
            <a:avLst/>
          </a:prstGeom>
          <a:noFill/>
        </p:spPr>
        <p:txBody>
          <a:bodyPr wrap="none" rtlCol="0">
            <a:spAutoFit/>
          </a:bodyPr>
          <a:lstStyle/>
          <a:p>
            <a:r>
              <a:rPr lang="en-US" sz="1400" b="1" dirty="0"/>
              <a:t>Source</a:t>
            </a:r>
            <a:r>
              <a:rPr lang="en-US" sz="1400" dirty="0"/>
              <a:t>: Central Field </a:t>
            </a:r>
            <a:r>
              <a:rPr lang="en-US" sz="1400" dirty="0" smtClean="0"/>
              <a:t>as of </a:t>
            </a:r>
            <a:r>
              <a:rPr lang="en-US" sz="1400" dirty="0"/>
              <a:t>2019/11/5</a:t>
            </a:r>
          </a:p>
        </p:txBody>
      </p:sp>
      <p:pic>
        <p:nvPicPr>
          <p:cNvPr id="2052" name="Picture 4" descr="west digital nas re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934" y="2165970"/>
            <a:ext cx="4143098" cy="320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172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10" name="Rectangle 9"/>
          <p:cNvSpPr/>
          <p:nvPr/>
        </p:nvSpPr>
        <p:spPr>
          <a:xfrm>
            <a:off x="457385" y="1988840"/>
            <a:ext cx="4047703" cy="2308324"/>
          </a:xfrm>
          <a:prstGeom prst="rect">
            <a:avLst/>
          </a:prstGeom>
        </p:spPr>
        <p:txBody>
          <a:bodyPr wrap="square">
            <a:spAutoFit/>
          </a:bodyPr>
          <a:lstStyle/>
          <a:p>
            <a:r>
              <a:rPr lang="en-US" sz="1800" b="1" u="sng" dirty="0" smtClean="0"/>
              <a:t>Synology DiskStation DS918+ </a:t>
            </a:r>
          </a:p>
          <a:p>
            <a:endParaRPr lang="en-US" sz="1800" dirty="0" smtClean="0"/>
          </a:p>
          <a:p>
            <a:r>
              <a:rPr lang="en-US" sz="1800" dirty="0" smtClean="0"/>
              <a:t>4-Bay </a:t>
            </a:r>
            <a:r>
              <a:rPr lang="en-US" sz="1800" dirty="0"/>
              <a:t>NAS: </a:t>
            </a:r>
            <a:r>
              <a:rPr lang="en-US" sz="1800" dirty="0" smtClean="0"/>
              <a:t>HK$ 3,900</a:t>
            </a:r>
          </a:p>
          <a:p>
            <a:endParaRPr lang="en-US" sz="1800" dirty="0" smtClean="0"/>
          </a:p>
          <a:p>
            <a:r>
              <a:rPr lang="en-US" sz="1800" dirty="0" smtClean="0"/>
              <a:t>4 </a:t>
            </a:r>
            <a:r>
              <a:rPr lang="en-US" sz="1800" dirty="0"/>
              <a:t>x 8 TB = 32 TB: HK$ </a:t>
            </a:r>
            <a:r>
              <a:rPr lang="en-US" sz="1800" dirty="0" smtClean="0"/>
              <a:t>5,800</a:t>
            </a:r>
            <a:endParaRPr lang="en-US" sz="1800" dirty="0"/>
          </a:p>
          <a:p>
            <a:endParaRPr lang="en-US" sz="1800" b="1" u="sng" dirty="0" smtClean="0">
              <a:solidFill>
                <a:srgbClr val="0070C0"/>
              </a:solidFill>
            </a:endParaRPr>
          </a:p>
          <a:p>
            <a:r>
              <a:rPr lang="en-US" sz="1800" b="1" u="sng" dirty="0" smtClean="0">
                <a:solidFill>
                  <a:srgbClr val="0070C0"/>
                </a:solidFill>
              </a:rPr>
              <a:t>Total </a:t>
            </a:r>
            <a:r>
              <a:rPr lang="en-US" sz="1800" b="1" u="sng" dirty="0">
                <a:solidFill>
                  <a:srgbClr val="0070C0"/>
                </a:solidFill>
              </a:rPr>
              <a:t>= </a:t>
            </a:r>
            <a:r>
              <a:rPr lang="en-US" sz="1800" b="1" u="sng" dirty="0" smtClean="0">
                <a:solidFill>
                  <a:srgbClr val="0070C0"/>
                </a:solidFill>
              </a:rPr>
              <a:t>$ 9,700</a:t>
            </a:r>
            <a:endParaRPr lang="en-US" sz="1800" b="1" u="sng" dirty="0">
              <a:solidFill>
                <a:srgbClr val="0070C0"/>
              </a:solidFill>
            </a:endParaRPr>
          </a:p>
          <a:p>
            <a:r>
              <a:rPr lang="en-US" sz="1800" dirty="0"/>
              <a:t> </a:t>
            </a:r>
          </a:p>
        </p:txBody>
      </p:sp>
      <p:pic>
        <p:nvPicPr>
          <p:cNvPr id="2050" name="Picture 2" descr="synology diskstation ds918+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542" y="1772816"/>
            <a:ext cx="4126858" cy="24711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95536" y="4797152"/>
            <a:ext cx="6322565" cy="1200329"/>
          </a:xfrm>
          <a:prstGeom prst="rect">
            <a:avLst/>
          </a:prstGeom>
          <a:noFill/>
        </p:spPr>
        <p:txBody>
          <a:bodyPr wrap="none" rtlCol="0">
            <a:spAutoFit/>
          </a:bodyPr>
          <a:lstStyle/>
          <a:p>
            <a:r>
              <a:rPr lang="en-US" dirty="0" smtClean="0">
                <a:solidFill>
                  <a:srgbClr val="0070C0"/>
                </a:solidFill>
              </a:rPr>
              <a:t>Datatact 113.8 </a:t>
            </a:r>
            <a:r>
              <a:rPr lang="en-US" dirty="0">
                <a:solidFill>
                  <a:srgbClr val="0070C0"/>
                </a:solidFill>
              </a:rPr>
              <a:t>GB / 32 TB = ~</a:t>
            </a:r>
            <a:r>
              <a:rPr lang="en-US" dirty="0" smtClean="0">
                <a:solidFill>
                  <a:srgbClr val="0070C0"/>
                </a:solidFill>
              </a:rPr>
              <a:t>0.36% </a:t>
            </a:r>
            <a:r>
              <a:rPr lang="en-US" dirty="0" smtClean="0">
                <a:solidFill>
                  <a:srgbClr val="0070C0"/>
                </a:solidFill>
                <a:sym typeface="Wingdings" panose="05000000000000000000" pitchFamily="2" charset="2"/>
              </a:rPr>
              <a:t></a:t>
            </a:r>
            <a:endParaRPr lang="en-US" dirty="0" smtClean="0">
              <a:solidFill>
                <a:srgbClr val="0070C0"/>
              </a:solidFill>
            </a:endParaRPr>
          </a:p>
          <a:p>
            <a:r>
              <a:rPr lang="en-US" b="1" dirty="0" smtClean="0">
                <a:solidFill>
                  <a:srgbClr val="FF0000"/>
                </a:solidFill>
              </a:rPr>
              <a:t>	281 </a:t>
            </a:r>
            <a:r>
              <a:rPr lang="en-US" b="1" dirty="0">
                <a:solidFill>
                  <a:srgbClr val="FF0000"/>
                </a:solidFill>
              </a:rPr>
              <a:t>years of </a:t>
            </a:r>
            <a:r>
              <a:rPr lang="en-US" b="1" dirty="0" smtClean="0">
                <a:solidFill>
                  <a:srgbClr val="FF0000"/>
                </a:solidFill>
              </a:rPr>
              <a:t>linear growth </a:t>
            </a:r>
            <a:r>
              <a:rPr lang="en-US" b="1" dirty="0" smtClean="0"/>
              <a:t>or</a:t>
            </a:r>
          </a:p>
          <a:p>
            <a:r>
              <a:rPr lang="en-US" b="1" dirty="0">
                <a:solidFill>
                  <a:srgbClr val="FF0000"/>
                </a:solidFill>
              </a:rPr>
              <a:t>	</a:t>
            </a:r>
            <a:r>
              <a:rPr lang="en-US" b="1" dirty="0" smtClean="0">
                <a:solidFill>
                  <a:srgbClr val="FF0000"/>
                </a:solidFill>
              </a:rPr>
              <a:t>15 years of 50% exponential growth</a:t>
            </a:r>
            <a:endParaRPr lang="en-US" b="1" dirty="0">
              <a:solidFill>
                <a:srgbClr val="FF0000"/>
              </a:solidFill>
            </a:endParaRPr>
          </a:p>
        </p:txBody>
      </p:sp>
    </p:spTree>
    <p:extLst>
      <p:ext uri="{BB962C8B-B14F-4D97-AF65-F5344CB8AC3E}">
        <p14:creationId xmlns:p14="http://schemas.microsoft.com/office/powerpoint/2010/main" val="325985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Do you need Big Data Solution</a:t>
            </a:r>
            <a:endParaRPr lang="en-US" dirty="0"/>
          </a:p>
        </p:txBody>
      </p:sp>
      <p:sp>
        <p:nvSpPr>
          <p:cNvPr id="7" name="Content Placeholder 1"/>
          <p:cNvSpPr txBox="1">
            <a:spLocks/>
          </p:cNvSpPr>
          <p:nvPr/>
        </p:nvSpPr>
        <p:spPr>
          <a:xfrm>
            <a:off x="395536" y="1700808"/>
            <a:ext cx="5616624"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Are you </a:t>
            </a:r>
            <a:r>
              <a:rPr lang="en-US" sz="1800" dirty="0" smtClean="0"/>
              <a:t>a </a:t>
            </a:r>
            <a:r>
              <a:rPr lang="en-US" sz="1800" b="1" u="sng" dirty="0" smtClean="0">
                <a:solidFill>
                  <a:srgbClr val="0070C0"/>
                </a:solidFill>
              </a:rPr>
              <a:t>data company </a:t>
            </a:r>
            <a:r>
              <a:rPr lang="en-US" sz="1800" dirty="0" smtClean="0"/>
              <a:t>? </a:t>
            </a:r>
            <a:endParaRPr lang="en-US"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a:t>Is your data </a:t>
            </a:r>
            <a:r>
              <a:rPr lang="en-US" sz="1800" b="1" u="sng" dirty="0" smtClean="0">
                <a:solidFill>
                  <a:srgbClr val="0070C0"/>
                </a:solidFill>
              </a:rPr>
              <a:t>volume </a:t>
            </a:r>
            <a:r>
              <a:rPr lang="en-US" sz="1800" dirty="0" smtClean="0"/>
              <a:t>more </a:t>
            </a:r>
            <a:r>
              <a:rPr lang="en-US" sz="1800" dirty="0"/>
              <a:t>than </a:t>
            </a:r>
            <a:r>
              <a:rPr lang="en-US" sz="1800" dirty="0" smtClean="0"/>
              <a:t>a single computer?</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Is your </a:t>
            </a:r>
            <a:r>
              <a:rPr lang="en-US" sz="1800" dirty="0"/>
              <a:t>data </a:t>
            </a:r>
            <a:r>
              <a:rPr lang="en-US" sz="1800" b="1" u="sng" dirty="0">
                <a:solidFill>
                  <a:srgbClr val="0070C0"/>
                </a:solidFill>
              </a:rPr>
              <a:t>growing exponentially </a:t>
            </a:r>
            <a:r>
              <a:rPr lang="en-US" sz="1800" dirty="0"/>
              <a:t>(internet scale) </a:t>
            </a:r>
            <a:r>
              <a:rPr lang="en-US" sz="1800" dirty="0" smtClean="0"/>
              <a:t>or faster </a:t>
            </a:r>
            <a:r>
              <a:rPr lang="en-US" sz="1800" dirty="0"/>
              <a:t>than the growth of </a:t>
            </a:r>
            <a:r>
              <a:rPr lang="en-US" sz="1800" dirty="0" smtClean="0"/>
              <a:t>single-disk storage capacity?</a:t>
            </a:r>
            <a:endParaRPr lang="en-US" dirty="0"/>
          </a:p>
          <a:p>
            <a:pPr marL="0" indent="0"/>
            <a:r>
              <a:rPr lang="en-US" sz="1800" dirty="0"/>
              <a:t> </a:t>
            </a:r>
            <a:endParaRPr lang="en-US" dirty="0"/>
          </a:p>
          <a:p>
            <a:pPr marL="457200" indent="-457200">
              <a:buFont typeface="Arial" panose="020B0604020202020204" pitchFamily="34" charset="0"/>
              <a:buChar char="•"/>
            </a:pPr>
            <a:r>
              <a:rPr lang="en-US" sz="1800" dirty="0" smtClean="0"/>
              <a:t>Is </a:t>
            </a:r>
            <a:r>
              <a:rPr lang="en-US" sz="1800" dirty="0"/>
              <a:t>your data mostly </a:t>
            </a:r>
            <a:r>
              <a:rPr lang="en-US" sz="1800" b="1" u="sng" dirty="0">
                <a:solidFill>
                  <a:srgbClr val="0070C0"/>
                </a:solidFill>
              </a:rPr>
              <a:t>immutable</a:t>
            </a:r>
            <a:r>
              <a:rPr lang="en-US" sz="1800" dirty="0"/>
              <a:t> </a:t>
            </a:r>
            <a:r>
              <a:rPr lang="en-US" sz="1800" dirty="0" smtClean="0"/>
              <a:t>(i.e. write </a:t>
            </a:r>
            <a:r>
              <a:rPr lang="en-US" sz="1800" dirty="0"/>
              <a:t>once, </a:t>
            </a:r>
            <a:r>
              <a:rPr lang="en-US" sz="1800" dirty="0" smtClean="0"/>
              <a:t>read </a:t>
            </a:r>
            <a:r>
              <a:rPr lang="en-US" sz="1800" dirty="0"/>
              <a:t>many </a:t>
            </a:r>
            <a:r>
              <a:rPr lang="en-US" sz="1800" dirty="0" smtClean="0"/>
              <a:t>times)?</a:t>
            </a:r>
            <a:endParaRPr lang="en-US" dirty="0"/>
          </a:p>
          <a:p>
            <a:pPr marL="0" indent="0"/>
            <a:r>
              <a:rPr lang="en-US" sz="1800" dirty="0"/>
              <a:t> </a:t>
            </a:r>
            <a:endParaRPr lang="en-US" dirty="0"/>
          </a:p>
          <a:p>
            <a:pPr marL="0" indent="0"/>
            <a:r>
              <a:rPr lang="en-US" dirty="0" smtClean="0"/>
              <a:t>&gt;&gt; </a:t>
            </a:r>
            <a:r>
              <a:rPr lang="en-US" sz="2000" dirty="0" smtClean="0"/>
              <a:t>If not, probably </a:t>
            </a:r>
            <a:r>
              <a:rPr lang="en-US" sz="2000" dirty="0"/>
              <a:t>you don’t need Hadoop or the related Big Data tech</a:t>
            </a:r>
            <a:endParaRPr lang="en-US" sz="3200" dirty="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267" y="1700808"/>
            <a:ext cx="2863205" cy="286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102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Do you need Big Data Solution</a:t>
            </a:r>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latin typeface="Arial" charset="0"/>
                <a:ea typeface="ＭＳ Ｐゴシック" charset="0"/>
                <a:cs typeface="ＭＳ Ｐゴシック" charset="0"/>
              </a:rPr>
              <a:t>Because everyone is talking about Big Data, let’s use it as it </a:t>
            </a:r>
            <a:r>
              <a:rPr lang="en-US" sz="1800" b="1" dirty="0" smtClean="0">
                <a:solidFill>
                  <a:srgbClr val="0070C0"/>
                </a:solidFill>
                <a:latin typeface="Arial" charset="0"/>
                <a:ea typeface="ＭＳ Ｐゴシック" charset="0"/>
                <a:cs typeface="ＭＳ Ｐゴシック" charset="0"/>
              </a:rPr>
              <a:t>sounds cool !</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pSp>
        <p:nvGrpSpPr>
          <p:cNvPr id="6" name="Group 5"/>
          <p:cNvGrpSpPr/>
          <p:nvPr/>
        </p:nvGrpSpPr>
        <p:grpSpPr>
          <a:xfrm>
            <a:off x="1619672" y="2348880"/>
            <a:ext cx="4754893" cy="3696469"/>
            <a:chOff x="1317246" y="2610619"/>
            <a:chExt cx="4754893" cy="3696469"/>
          </a:xfrm>
        </p:grpSpPr>
        <p:pic>
          <p:nvPicPr>
            <p:cNvPr id="7" name="Picture 2" descr="hong kong street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246" y="2610619"/>
              <a:ext cx="4754893" cy="3566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rrari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4149080"/>
              <a:ext cx="2877344" cy="21580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5527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1700808"/>
            <a:ext cx="4824536"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Public agencies </a:t>
            </a:r>
            <a:r>
              <a:rPr lang="en-US" sz="1800" dirty="0" smtClean="0"/>
              <a:t>(e.g. federal and state governments)	</a:t>
            </a:r>
            <a:r>
              <a:rPr lang="en-US" sz="1800" dirty="0" smtClean="0">
                <a:hlinkClick r:id="rId2"/>
              </a:rPr>
              <a:t>https://data.gov.hk/en/</a:t>
            </a:r>
            <a:endParaRPr lang="en-US" sz="1800" dirty="0" smtClean="0"/>
          </a:p>
          <a:p>
            <a:endParaRPr lang="en-US" sz="1800" dirty="0" smtClean="0"/>
          </a:p>
          <a:p>
            <a:pPr>
              <a:buFont typeface="Arial" panose="020B0604020202020204" pitchFamily="34" charset="0"/>
              <a:buChar char="•"/>
            </a:pPr>
            <a:r>
              <a:rPr lang="en-US" sz="1800" b="1" dirty="0" smtClean="0"/>
              <a:t>Commercial transactions </a:t>
            </a:r>
            <a:r>
              <a:rPr lang="en-US" sz="1800" dirty="0" smtClean="0"/>
              <a:t>(including e-commerce such as </a:t>
            </a:r>
            <a:r>
              <a:rPr lang="en-US" sz="1800" b="1" dirty="0" err="1" smtClean="0">
                <a:solidFill>
                  <a:srgbClr val="00B050"/>
                </a:solidFill>
              </a:rPr>
              <a:t>AliPay</a:t>
            </a:r>
            <a:r>
              <a:rPr lang="en-US" sz="1800" b="1" dirty="0" smtClean="0">
                <a:solidFill>
                  <a:srgbClr val="00B050"/>
                </a:solidFill>
              </a:rPr>
              <a:t> and WeChat</a:t>
            </a:r>
            <a:r>
              <a:rPr lang="en-US" sz="1800" dirty="0" smtClean="0"/>
              <a:t>, credit card spending, exchange transaction data)</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Private agencies </a:t>
            </a:r>
            <a:r>
              <a:rPr lang="en-US" sz="1800" dirty="0" smtClean="0"/>
              <a:t>(e.g. industry specific supply chain data, intra-day tick data from the exchange)</a:t>
            </a:r>
            <a:endParaRPr lang="en-US" sz="1800" b="1" i="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769" y="1844824"/>
            <a:ext cx="346838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5316041"/>
            <a:ext cx="8396288" cy="1169551"/>
          </a:xfrm>
          <a:prstGeom prst="rect">
            <a:avLst/>
          </a:prstGeom>
          <a:noFill/>
        </p:spPr>
        <p:txBody>
          <a:bodyPr wrap="square" rtlCol="0">
            <a:spAutoFit/>
          </a:bodyPr>
          <a:lstStyle/>
          <a:p>
            <a:pPr marL="0" indent="0"/>
            <a:r>
              <a:rPr lang="en-US" sz="1400" b="1" dirty="0">
                <a:solidFill>
                  <a:srgbClr val="00B050"/>
                </a:solidFill>
              </a:rPr>
              <a:t>Other ideas</a:t>
            </a:r>
            <a:r>
              <a:rPr lang="en-US" sz="1400" dirty="0"/>
              <a:t>: </a:t>
            </a:r>
          </a:p>
          <a:p>
            <a:pPr marL="285750" indent="-285750">
              <a:buFont typeface="Arial" panose="020B0604020202020204" pitchFamily="34" charset="0"/>
              <a:buChar char="•"/>
            </a:pPr>
            <a:r>
              <a:rPr lang="en-US" sz="1400" dirty="0" smtClean="0"/>
              <a:t>Amazon: track </a:t>
            </a:r>
            <a:r>
              <a:rPr lang="en-US" sz="1400" dirty="0"/>
              <a:t>the best sales products and break down the underlying raw material for investing</a:t>
            </a:r>
          </a:p>
          <a:p>
            <a:pPr marL="285750" indent="-285750">
              <a:buFont typeface="Arial" panose="020B0604020202020204" pitchFamily="34" charset="0"/>
              <a:buChar char="•"/>
            </a:pPr>
            <a:r>
              <a:rPr lang="en-US" sz="1400" dirty="0" err="1" smtClean="0"/>
              <a:t>Gov</a:t>
            </a:r>
            <a:r>
              <a:rPr lang="en-US" sz="1400" dirty="0" smtClean="0"/>
              <a:t> </a:t>
            </a:r>
            <a:r>
              <a:rPr lang="en-US" sz="1400" dirty="0"/>
              <a:t>open data (such as pollution index, beach water quality</a:t>
            </a:r>
            <a:r>
              <a:rPr lang="en-US" sz="1400" dirty="0" smtClean="0"/>
              <a:t>): track </a:t>
            </a:r>
            <a:r>
              <a:rPr lang="en-US" sz="1400" dirty="0"/>
              <a:t>health for pharmaceutical </a:t>
            </a:r>
            <a:r>
              <a:rPr lang="en-US" sz="1400" dirty="0" smtClean="0"/>
              <a:t>stocks</a:t>
            </a:r>
          </a:p>
          <a:p>
            <a:pPr marL="285750" indent="-285750">
              <a:buFont typeface="Arial" panose="020B0604020202020204" pitchFamily="34" charset="0"/>
              <a:buChar char="•"/>
            </a:pPr>
            <a:r>
              <a:rPr lang="en-US" sz="1400" dirty="0" err="1"/>
              <a:t>Moblie</a:t>
            </a:r>
            <a:r>
              <a:rPr lang="en-US" sz="1400" dirty="0"/>
              <a:t> payment </a:t>
            </a:r>
            <a:r>
              <a:rPr lang="en-US" sz="1400" dirty="0" err="1"/>
              <a:t>transation</a:t>
            </a:r>
            <a:r>
              <a:rPr lang="en-US" sz="1400" dirty="0"/>
              <a:t> used for in credit risk modelling</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563805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2060848"/>
            <a:ext cx="4392488" cy="367240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a:p>
            <a:pPr>
              <a:buFont typeface="Arial" panose="020B0604020202020204" pitchFamily="34" charset="0"/>
              <a:buChar char="•"/>
            </a:pPr>
            <a:r>
              <a:rPr lang="en-US" sz="1800" dirty="0">
                <a:hlinkClick r:id="rId2"/>
              </a:rPr>
              <a:t>How Target Figured Out A Teen Girl Was Pregnant Before Her Father Did</a:t>
            </a:r>
            <a:endParaRPr lang="en-US" sz="1800" dirty="0"/>
          </a:p>
          <a:p>
            <a:r>
              <a:rPr lang="en-US" sz="1800" dirty="0" smtClean="0"/>
              <a:t>	</a:t>
            </a:r>
            <a:r>
              <a:rPr lang="en-US" sz="1400" dirty="0"/>
              <a:t>data-mine its way into your womb, to figure out whether you have a baby on the way long before you need to start buying diapers</a:t>
            </a:r>
            <a:endParaRPr lang="en-US" sz="1400" dirty="0" smtClean="0"/>
          </a:p>
          <a:p>
            <a:endParaRPr lang="en-US" sz="1800" dirty="0" smtClean="0"/>
          </a:p>
          <a:p>
            <a:pPr>
              <a:buFont typeface="Arial" panose="020B0604020202020204" pitchFamily="34" charset="0"/>
              <a:buChar char="•"/>
            </a:pPr>
            <a:r>
              <a:rPr lang="en-US" sz="1800" dirty="0">
                <a:hlinkClick r:id="rId3"/>
              </a:rPr>
              <a:t>Woman wrongly accused boyfriend of having affair after Tesco added condoms to their online shopping list</a:t>
            </a:r>
            <a:endParaRPr lang="en-US" sz="1800" dirty="0"/>
          </a:p>
          <a:p>
            <a:pPr>
              <a:buFont typeface="Arial" panose="020B0604020202020204" pitchFamily="34" charset="0"/>
              <a:buChar char="•"/>
            </a:pPr>
            <a:r>
              <a:rPr lang="en-US" sz="1400" dirty="0"/>
              <a:t>It gives a list of everything bought on a </a:t>
            </a:r>
            <a:r>
              <a:rPr lang="en-US" sz="1400" dirty="0" err="1"/>
              <a:t>ClubCard</a:t>
            </a:r>
            <a:r>
              <a:rPr lang="en-US" sz="1400" dirty="0"/>
              <a:t> and there at the top of the list was a packet of Mates condoms</a:t>
            </a:r>
            <a:endParaRPr lang="en-US" sz="1400" b="1" dirty="0" smtClean="0"/>
          </a:p>
          <a:p>
            <a:pPr marL="0" indent="0"/>
            <a:endParaRPr lang="en-US" sz="1800" dirty="0" smtClean="0"/>
          </a:p>
          <a:p>
            <a:pPr marL="0" indent="0"/>
            <a:endParaRPr lang="en-US" sz="1800" dirty="0" smtClean="0"/>
          </a:p>
          <a:p>
            <a:pPr marL="0" indent="0"/>
            <a:endParaRPr lang="en-US" sz="1800" dirty="0"/>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安心事件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5148064" y="2348880"/>
            <a:ext cx="3420194" cy="3599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536" y="1772816"/>
            <a:ext cx="8521692" cy="830997"/>
          </a:xfrm>
          <a:prstGeom prst="rect">
            <a:avLst/>
          </a:prstGeom>
          <a:noFill/>
        </p:spPr>
        <p:txBody>
          <a:bodyPr wrap="none" rtlCol="0">
            <a:spAutoFit/>
          </a:bodyPr>
          <a:lstStyle/>
          <a:p>
            <a:r>
              <a:rPr lang="en-US" b="1" dirty="0"/>
              <a:t>Big Data affairs </a:t>
            </a:r>
            <a:r>
              <a:rPr lang="en-US" b="1" dirty="0" smtClean="0"/>
              <a:t>(similar to Andy </a:t>
            </a:r>
            <a:r>
              <a:rPr lang="en-US" b="1" dirty="0"/>
              <a:t>&amp; Jacqueline </a:t>
            </a:r>
            <a:r>
              <a:rPr lang="zh-TW" altLang="en-US" b="1" dirty="0" smtClean="0"/>
              <a:t>安心</a:t>
            </a:r>
            <a:r>
              <a:rPr lang="zh-TW" altLang="en-US" b="1" dirty="0"/>
              <a:t>事件</a:t>
            </a:r>
            <a:r>
              <a:rPr lang="en-US" b="1" dirty="0"/>
              <a:t>) </a:t>
            </a:r>
          </a:p>
          <a:p>
            <a:endParaRPr lang="en-US" dirty="0"/>
          </a:p>
        </p:txBody>
      </p:sp>
    </p:spTree>
    <p:extLst>
      <p:ext uri="{BB962C8B-B14F-4D97-AF65-F5344CB8AC3E}">
        <p14:creationId xmlns:p14="http://schemas.microsoft.com/office/powerpoint/2010/main" val="3859826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Satellite image: Oil Reserve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4024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93</TotalTime>
  <Words>2758</Words>
  <Application>Microsoft Office PowerPoint</Application>
  <PresentationFormat>On-screen Show (4:3)</PresentationFormat>
  <Paragraphs>530</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Clarity</vt:lpstr>
      <vt:lpstr> Algorithmic and  High-Frequency Trading Big &amp; Alternative Data </vt:lpstr>
      <vt:lpstr>Big &amp; Alternative Data</vt:lpstr>
      <vt:lpstr>Roles of Humans and Machines</vt:lpstr>
      <vt:lpstr>Data, Data, Data….</vt:lpstr>
      <vt:lpstr>Individuals: Digital Footprints</vt:lpstr>
      <vt:lpstr>Individuals: Social Media </vt:lpstr>
      <vt:lpstr>Business Processes</vt:lpstr>
      <vt:lpstr>Business Processes</vt:lpstr>
      <vt:lpstr>Satellite image: Oil Reserve</vt:lpstr>
      <vt:lpstr>Satellite image: Parking Lots</vt:lpstr>
      <vt:lpstr>Example: Machine Readable News </vt:lpstr>
      <vt:lpstr>Example: News Filter </vt:lpstr>
      <vt:lpstr>Example: AI ETF</vt:lpstr>
      <vt:lpstr>Example: AI ETF</vt:lpstr>
      <vt:lpstr>Example: AI ETF</vt:lpstr>
      <vt:lpstr>Example: Detect Unusual Trading Activity</vt:lpstr>
      <vt:lpstr>Example: Detect Unusual Trading Activity</vt:lpstr>
      <vt:lpstr>Example: Social Trading</vt:lpstr>
      <vt:lpstr>Example: Social Trading</vt:lpstr>
      <vt:lpstr>Example: Social Trading</vt:lpstr>
      <vt:lpstr>Example: Social Trading</vt:lpstr>
      <vt:lpstr>Alternative Data Breakdown</vt:lpstr>
      <vt:lpstr>Alternative Data Evaluation</vt:lpstr>
      <vt:lpstr>Alternative Data Evaluation</vt:lpstr>
      <vt:lpstr>Alternative Data Summary</vt:lpstr>
      <vt:lpstr>Datatact: Intro</vt:lpstr>
      <vt:lpstr>Datatact: Intro</vt:lpstr>
      <vt:lpstr>Datatact: Intro</vt:lpstr>
      <vt:lpstr>Datatact: Intro</vt:lpstr>
      <vt:lpstr>Datatact: Intro</vt:lpstr>
      <vt:lpstr>PowerPoint Presentation</vt:lpstr>
      <vt:lpstr>PowerPoint Presentation</vt:lpstr>
      <vt:lpstr>Datatact : Content Farm</vt:lpstr>
      <vt:lpstr>Datatact : Product Cross-selling</vt:lpstr>
      <vt:lpstr>Datatact : Product Cross-selling</vt:lpstr>
      <vt:lpstr>Datatact : Product Cross-selling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Pipelines</vt:lpstr>
      <vt:lpstr>Data Extraction &amp; Storage</vt:lpstr>
      <vt:lpstr>Pre Process</vt:lpstr>
      <vt:lpstr>Pre Process</vt:lpstr>
      <vt:lpstr>Indexing</vt:lpstr>
      <vt:lpstr>Search Query</vt:lpstr>
      <vt:lpstr>Search Query : Google Example</vt:lpstr>
      <vt:lpstr>Relevance &amp; Sorting</vt:lpstr>
      <vt:lpstr>Google PageRank</vt:lpstr>
      <vt:lpstr>Vector Space Model (Embedding)</vt:lpstr>
      <vt:lpstr>Social Media Ranking</vt:lpstr>
      <vt:lpstr>Big Data</vt:lpstr>
      <vt:lpstr>Big Data</vt:lpstr>
      <vt:lpstr>Key Technologies - Hadoop</vt:lpstr>
      <vt:lpstr>Key Technologies - Hadoop</vt:lpstr>
      <vt:lpstr>Map-Reduce - Data Parallelism</vt:lpstr>
      <vt:lpstr>Map-Reduce - Data Parallelism</vt:lpstr>
      <vt:lpstr>Hashing - Indexed by Calculation</vt:lpstr>
      <vt:lpstr>Tree – Sorting and Searching</vt:lpstr>
      <vt:lpstr>Do you need Big Data Solution</vt:lpstr>
      <vt:lpstr>Do you need Big Data Solution</vt:lpstr>
      <vt:lpstr>Do you need Big Data Solution</vt:lpstr>
      <vt:lpstr>Do you need Big Data Solution</vt:lpstr>
      <vt:lpstr>Do you need Big Data Solution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12</cp:revision>
  <dcterms:created xsi:type="dcterms:W3CDTF">2019-12-25T09:41:43Z</dcterms:created>
  <dcterms:modified xsi:type="dcterms:W3CDTF">2019-12-26T07:50:33Z</dcterms:modified>
</cp:coreProperties>
</file>